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69" r:id="rId6"/>
    <p:sldId id="268" r:id="rId7"/>
    <p:sldId id="267" r:id="rId8"/>
    <p:sldId id="266" r:id="rId9"/>
    <p:sldId id="265" r:id="rId10"/>
    <p:sldId id="264" r:id="rId11"/>
    <p:sldId id="263" r:id="rId12"/>
    <p:sldId id="262" r:id="rId13"/>
    <p:sldId id="261" r:id="rId14"/>
    <p:sldId id="260" r:id="rId15"/>
    <p:sldId id="259" r:id="rId16"/>
    <p:sldId id="276" r:id="rId17"/>
    <p:sldId id="275" r:id="rId18"/>
    <p:sldId id="274" r:id="rId19"/>
    <p:sldId id="273" r:id="rId20"/>
    <p:sldId id="277" r:id="rId21"/>
    <p:sldId id="278" r:id="rId22"/>
    <p:sldId id="271" r:id="rId23"/>
    <p:sldId id="283" r:id="rId24"/>
    <p:sldId id="282" r:id="rId25"/>
    <p:sldId id="281" r:id="rId26"/>
    <p:sldId id="280" r:id="rId27"/>
    <p:sldId id="279" r:id="rId28"/>
    <p:sldId id="272" r:id="rId29"/>
    <p:sldId id="288" r:id="rId30"/>
    <p:sldId id="287" r:id="rId31"/>
    <p:sldId id="285" r:id="rId32"/>
    <p:sldId id="286" r:id="rId33"/>
    <p:sldId id="295" r:id="rId34"/>
    <p:sldId id="284" r:id="rId35"/>
    <p:sldId id="290" r:id="rId36"/>
    <p:sldId id="291" r:id="rId37"/>
    <p:sldId id="294" r:id="rId38"/>
    <p:sldId id="292" r:id="rId39"/>
    <p:sldId id="296"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9BF2-3A44-4D30-BC05-C10EB023C3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7D908-8AF4-4CD6-A2B1-A2E41B8DF2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6C67E4-F1EF-467D-9CEE-791C05BC3686}"/>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D05AC5D3-AFFE-4A8B-86B6-6A95E83F1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DA7D2-39F9-423E-B526-A679A674975C}"/>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324849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282D-9D04-4C8F-B342-ABAA6A61C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8A859E-EA79-4BC3-80B3-D9830DC1DA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B34E-A3D4-4C09-B63B-E69CDFE34917}"/>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32ED71C9-4429-486A-88F5-D4A4EA1FC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818BB-9726-4054-9F75-BB1FF698CB56}"/>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3830614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AFBA4-0ED7-4EE3-B45C-5EA08C0089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E04DD3-CC72-42DF-8088-82631F3FC9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92F6E-680D-4FA8-934C-CB7FACBCE4DF}"/>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DFB635DD-5F63-47E9-8746-9D725FAB9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9B633-FAA0-44A1-A2D5-FB5807F8DEB5}"/>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111981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DB9E-96FC-4DB8-90D0-ADAC1B028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7248D-B02E-4E6F-9971-651D1E90D0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83043-297A-4F43-BA26-D90E825F8EDB}"/>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98274C9F-E805-4552-902F-561284C79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1AB89-498F-435D-9E31-2862F5401A92}"/>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322210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4B3-1893-48B5-9676-3F28EC1E39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5FA623-D3BD-4547-9258-CA068DAA92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55D1F-C2CB-43C8-90C5-58D2560F2DC6}"/>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49C91443-F22F-4B9B-AFAF-E595CBC30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049B0-647F-4E94-B259-EFEB2E6F2E85}"/>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2255539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11C84-C05C-44C1-95ED-69296E3D8B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3B966-ACA2-471D-83B4-95E9D3A6C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52630F-FB25-435C-8916-24D8E59D06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4DCE50-2991-4C45-B563-3862D9EC4030}"/>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6" name="Footer Placeholder 5">
            <a:extLst>
              <a:ext uri="{FF2B5EF4-FFF2-40B4-BE49-F238E27FC236}">
                <a16:creationId xmlns:a16="http://schemas.microsoft.com/office/drawing/2014/main" id="{4F643BF6-456E-4D49-BEDE-963518B88F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30999-8AEB-4C71-8568-9A6213FD2D07}"/>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244088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7CB2-9DD3-4F84-8FEB-139F44C46A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EF43A-87FF-45C6-A461-F9EE6D9FD0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2A743A-7AA1-4B8D-966B-28B774DC02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30C90-9516-4CF9-8BE6-D785FA1382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62FB5F-6A7B-4380-BB78-9DB4431E5C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E7F8AE-D83E-4A71-8295-D7DDCAB9F2CB}"/>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8" name="Footer Placeholder 7">
            <a:extLst>
              <a:ext uri="{FF2B5EF4-FFF2-40B4-BE49-F238E27FC236}">
                <a16:creationId xmlns:a16="http://schemas.microsoft.com/office/drawing/2014/main" id="{16588127-620C-47BA-8119-7EE99921CD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FD411E-8FB6-4BA6-8ABA-06EFF276EF46}"/>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32173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6C06-BCB2-4B81-A6E2-16C9CF473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18C0B-D7CB-44C3-BDA0-22F58CFD22AA}"/>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4" name="Footer Placeholder 3">
            <a:extLst>
              <a:ext uri="{FF2B5EF4-FFF2-40B4-BE49-F238E27FC236}">
                <a16:creationId xmlns:a16="http://schemas.microsoft.com/office/drawing/2014/main" id="{6F28A83C-9C19-49D8-B506-D77754919E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3B50D-7EFC-4D12-8730-3F243614C799}"/>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271443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6EADF-407C-4730-8185-7F5FD04C00FE}"/>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3" name="Footer Placeholder 2">
            <a:extLst>
              <a:ext uri="{FF2B5EF4-FFF2-40B4-BE49-F238E27FC236}">
                <a16:creationId xmlns:a16="http://schemas.microsoft.com/office/drawing/2014/main" id="{FD0C00F5-A130-4F51-94C6-A77627618F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5DE595-69A2-4BAA-A3B3-C1E361A24C06}"/>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242151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2DB7-8AD3-47F4-BF98-1363416AA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0DBEA-1668-4323-AC7F-42965C200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B0BAD-2775-4884-8354-1A1FFA0FB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66E3F-42C4-4DE9-B815-65FAB7DD908C}"/>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6" name="Footer Placeholder 5">
            <a:extLst>
              <a:ext uri="{FF2B5EF4-FFF2-40B4-BE49-F238E27FC236}">
                <a16:creationId xmlns:a16="http://schemas.microsoft.com/office/drawing/2014/main" id="{56D57179-7EA0-4E55-80F5-5DCA20ED1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F9166-E97D-4000-9E4A-174D19BCEC45}"/>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3969638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1CA1-4836-4565-817E-E72B90AE5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E9DA22-E84B-49A8-9B02-F203E77823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601F78-5CC6-4FF4-BE4F-809BA4C92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59630-1026-4589-9A7C-964C348574B0}"/>
              </a:ext>
            </a:extLst>
          </p:cNvPr>
          <p:cNvSpPr>
            <a:spLocks noGrp="1"/>
          </p:cNvSpPr>
          <p:nvPr>
            <p:ph type="dt" sz="half" idx="10"/>
          </p:nvPr>
        </p:nvSpPr>
        <p:spPr/>
        <p:txBody>
          <a:bodyPr/>
          <a:lstStyle/>
          <a:p>
            <a:fld id="{DE10C110-D7C0-4E3F-A6E6-AB2F39B1A1C4}" type="datetimeFigureOut">
              <a:rPr lang="en-US" smtClean="0"/>
              <a:t>7/17/2020</a:t>
            </a:fld>
            <a:endParaRPr lang="en-US"/>
          </a:p>
        </p:txBody>
      </p:sp>
      <p:sp>
        <p:nvSpPr>
          <p:cNvPr id="6" name="Footer Placeholder 5">
            <a:extLst>
              <a:ext uri="{FF2B5EF4-FFF2-40B4-BE49-F238E27FC236}">
                <a16:creationId xmlns:a16="http://schemas.microsoft.com/office/drawing/2014/main" id="{2F34FEC1-3C71-4F9E-889B-E5CFD31F32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05BE7-C72D-430E-80BF-1930F8B54DD0}"/>
              </a:ext>
            </a:extLst>
          </p:cNvPr>
          <p:cNvSpPr>
            <a:spLocks noGrp="1"/>
          </p:cNvSpPr>
          <p:nvPr>
            <p:ph type="sldNum" sz="quarter" idx="12"/>
          </p:nvPr>
        </p:nvSpPr>
        <p:spPr/>
        <p:txBody>
          <a:bodyPr/>
          <a:lstStyle/>
          <a:p>
            <a:fld id="{5DBABFF1-4652-417E-BE5A-B25390C62A38}" type="slidenum">
              <a:rPr lang="en-US" smtClean="0"/>
              <a:t>‹#›</a:t>
            </a:fld>
            <a:endParaRPr lang="en-US"/>
          </a:p>
        </p:txBody>
      </p:sp>
    </p:spTree>
    <p:extLst>
      <p:ext uri="{BB962C8B-B14F-4D97-AF65-F5344CB8AC3E}">
        <p14:creationId xmlns:p14="http://schemas.microsoft.com/office/powerpoint/2010/main" val="1437497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77E2C-CDC0-41E7-BCA2-93E003A2AA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E57D53-D28C-48EE-B45D-E2CA54239A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5CCF4-25AA-4563-AAC7-506E56A2C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0C110-D7C0-4E3F-A6E6-AB2F39B1A1C4}" type="datetimeFigureOut">
              <a:rPr lang="en-US" smtClean="0"/>
              <a:t>7/17/2020</a:t>
            </a:fld>
            <a:endParaRPr lang="en-US"/>
          </a:p>
        </p:txBody>
      </p:sp>
      <p:sp>
        <p:nvSpPr>
          <p:cNvPr id="5" name="Footer Placeholder 4">
            <a:extLst>
              <a:ext uri="{FF2B5EF4-FFF2-40B4-BE49-F238E27FC236}">
                <a16:creationId xmlns:a16="http://schemas.microsoft.com/office/drawing/2014/main" id="{3973895F-B9E9-488D-942D-1C0061F5D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37D34-FED0-4E14-A28A-7D7691C21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ABFF1-4652-417E-BE5A-B25390C62A38}" type="slidenum">
              <a:rPr lang="en-US" smtClean="0"/>
              <a:t>‹#›</a:t>
            </a:fld>
            <a:endParaRPr lang="en-US"/>
          </a:p>
        </p:txBody>
      </p:sp>
    </p:spTree>
    <p:extLst>
      <p:ext uri="{BB962C8B-B14F-4D97-AF65-F5344CB8AC3E}">
        <p14:creationId xmlns:p14="http://schemas.microsoft.com/office/powerpoint/2010/main" val="2041138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1643ED-41BD-4E85-8FC6-00824264CA3F}"/>
              </a:ext>
            </a:extLst>
          </p:cNvPr>
          <p:cNvPicPr>
            <a:picLocks noChangeAspect="1"/>
          </p:cNvPicPr>
          <p:nvPr/>
        </p:nvPicPr>
        <p:blipFill>
          <a:blip r:embed="rId2"/>
          <a:stretch>
            <a:fillRect/>
          </a:stretch>
        </p:blipFill>
        <p:spPr>
          <a:xfrm>
            <a:off x="1919878" y="1020871"/>
            <a:ext cx="8352244" cy="4816257"/>
          </a:xfrm>
          <a:prstGeom prst="rect">
            <a:avLst/>
          </a:prstGeom>
        </p:spPr>
      </p:pic>
    </p:spTree>
    <p:extLst>
      <p:ext uri="{BB962C8B-B14F-4D97-AF65-F5344CB8AC3E}">
        <p14:creationId xmlns:p14="http://schemas.microsoft.com/office/powerpoint/2010/main" val="919970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EE9D78-3E6F-4618-9EAB-EDC7AF69109D}"/>
              </a:ext>
            </a:extLst>
          </p:cNvPr>
          <p:cNvPicPr>
            <a:picLocks noChangeAspect="1"/>
          </p:cNvPicPr>
          <p:nvPr/>
        </p:nvPicPr>
        <p:blipFill>
          <a:blip r:embed="rId2"/>
          <a:stretch>
            <a:fillRect/>
          </a:stretch>
        </p:blipFill>
        <p:spPr>
          <a:xfrm>
            <a:off x="1904637" y="121712"/>
            <a:ext cx="8382726" cy="4785775"/>
          </a:xfrm>
          <a:prstGeom prst="rect">
            <a:avLst/>
          </a:prstGeom>
        </p:spPr>
      </p:pic>
      <p:sp>
        <p:nvSpPr>
          <p:cNvPr id="3" name="TextBox 2">
            <a:extLst>
              <a:ext uri="{FF2B5EF4-FFF2-40B4-BE49-F238E27FC236}">
                <a16:creationId xmlns:a16="http://schemas.microsoft.com/office/drawing/2014/main" id="{62D8E914-D9CA-4B80-A83E-7B3860A92EDF}"/>
              </a:ext>
            </a:extLst>
          </p:cNvPr>
          <p:cNvSpPr txBox="1"/>
          <p:nvPr/>
        </p:nvSpPr>
        <p:spPr>
          <a:xfrm>
            <a:off x="238087" y="4754869"/>
            <a:ext cx="11953913" cy="2123658"/>
          </a:xfrm>
          <a:prstGeom prst="rect">
            <a:avLst/>
          </a:prstGeom>
          <a:noFill/>
        </p:spPr>
        <p:txBody>
          <a:bodyPr wrap="none" rtlCol="0">
            <a:spAutoFit/>
          </a:bodyPr>
          <a:lstStyle/>
          <a:p>
            <a:r>
              <a:rPr lang="en-US" sz="1200" dirty="0">
                <a:effectLst/>
              </a:rPr>
              <a:t>You can throttle and control API usage through: </a:t>
            </a:r>
          </a:p>
          <a:p>
            <a:r>
              <a:rPr lang="en-US" sz="1200" dirty="0">
                <a:effectLst/>
              </a:rPr>
              <a:t>• Method-level throttling </a:t>
            </a:r>
          </a:p>
          <a:p>
            <a:r>
              <a:rPr lang="en-US" sz="1200" dirty="0">
                <a:effectLst/>
              </a:rPr>
              <a:t>• Client usage throttling and quota limits specified in a Usage Plan </a:t>
            </a:r>
          </a:p>
          <a:p>
            <a:r>
              <a:rPr lang="en-US" sz="1200" dirty="0">
                <a:effectLst/>
              </a:rPr>
              <a:t>API Gateway throttling and quota limits can help prevent one customer from consuming all of your backend system’s capacity. </a:t>
            </a:r>
          </a:p>
          <a:p>
            <a:r>
              <a:rPr lang="en-US" sz="1200" dirty="0">
                <a:effectLst/>
              </a:rPr>
              <a:t>You can create various usage plans based on allowed request rate and burst limit. You can then assign a customer the proper usage plan that meets their business requirements and budget. </a:t>
            </a:r>
          </a:p>
          <a:p>
            <a:endParaRPr lang="en-US" sz="1200" dirty="0"/>
          </a:p>
          <a:p>
            <a:r>
              <a:rPr lang="en-US" sz="1200" dirty="0">
                <a:effectLst/>
              </a:rPr>
              <a:t>A usage plan prescribes who can access one or more deployed API stages (deployment environment), and how much and how fast the caller can access the APIs. </a:t>
            </a:r>
          </a:p>
          <a:p>
            <a:r>
              <a:rPr lang="en-US" sz="1200" dirty="0">
                <a:effectLst/>
              </a:rPr>
              <a:t>The plan uses an API key to identify an API client and meters access to an API stage with the configurable throttling and quota limits that are enforced on individual client API keys. </a:t>
            </a:r>
          </a:p>
          <a:p>
            <a:endParaRPr lang="en-US" sz="1200" dirty="0">
              <a:effectLst/>
            </a:endParaRPr>
          </a:p>
          <a:p>
            <a:r>
              <a:rPr lang="en-US" sz="1200" dirty="0">
                <a:effectLst/>
              </a:rPr>
              <a:t>Here is an example of throttling and limiting specific consumers. In this case, you want limit your mobile consumers to invoke your API at a maximum rate of 50 requests per second. </a:t>
            </a:r>
          </a:p>
          <a:p>
            <a:r>
              <a:rPr lang="en-US" sz="1200" dirty="0">
                <a:effectLst/>
              </a:rPr>
              <a:t>For your partners, you want to enforce a quota of 10,000 request per day. © 2018 Amazon Web Services, Inc. </a:t>
            </a:r>
          </a:p>
        </p:txBody>
      </p:sp>
    </p:spTree>
    <p:extLst>
      <p:ext uri="{BB962C8B-B14F-4D97-AF65-F5344CB8AC3E}">
        <p14:creationId xmlns:p14="http://schemas.microsoft.com/office/powerpoint/2010/main" val="221030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37E34-6E96-48E9-93F6-C58CABFAEA9D}"/>
              </a:ext>
            </a:extLst>
          </p:cNvPr>
          <p:cNvPicPr>
            <a:picLocks noChangeAspect="1"/>
          </p:cNvPicPr>
          <p:nvPr/>
        </p:nvPicPr>
        <p:blipFill>
          <a:blip r:embed="rId2"/>
          <a:stretch>
            <a:fillRect/>
          </a:stretch>
        </p:blipFill>
        <p:spPr>
          <a:xfrm>
            <a:off x="3210560" y="260142"/>
            <a:ext cx="7174595" cy="4076621"/>
          </a:xfrm>
          <a:prstGeom prst="rect">
            <a:avLst/>
          </a:prstGeom>
        </p:spPr>
      </p:pic>
      <p:sp>
        <p:nvSpPr>
          <p:cNvPr id="3" name="TextBox 2">
            <a:extLst>
              <a:ext uri="{FF2B5EF4-FFF2-40B4-BE49-F238E27FC236}">
                <a16:creationId xmlns:a16="http://schemas.microsoft.com/office/drawing/2014/main" id="{A92FFA26-9446-4C75-BA53-D60EBBAD5FBC}"/>
              </a:ext>
            </a:extLst>
          </p:cNvPr>
          <p:cNvSpPr txBox="1"/>
          <p:nvPr/>
        </p:nvSpPr>
        <p:spPr>
          <a:xfrm>
            <a:off x="217503" y="4272785"/>
            <a:ext cx="11974497" cy="2677656"/>
          </a:xfrm>
          <a:prstGeom prst="rect">
            <a:avLst/>
          </a:prstGeom>
          <a:noFill/>
        </p:spPr>
        <p:txBody>
          <a:bodyPr wrap="none" rtlCol="0">
            <a:spAutoFit/>
          </a:bodyPr>
          <a:lstStyle/>
          <a:p>
            <a:r>
              <a:rPr lang="en-US" sz="1200" dirty="0">
                <a:effectLst/>
              </a:rPr>
              <a:t>With API Gateway, you can secure the access to your APIs in various ways including: </a:t>
            </a:r>
          </a:p>
          <a:p>
            <a:r>
              <a:rPr lang="en-US" sz="1200" dirty="0">
                <a:effectLst/>
              </a:rPr>
              <a:t>• Creating a Resource policy. A Resource Policy is a JSON policy document that you attach to an API to control whether a specified principal (typically an IAM user or role) can invoke the API. </a:t>
            </a:r>
          </a:p>
          <a:p>
            <a:r>
              <a:rPr lang="en-US" sz="1200" dirty="0"/>
              <a:t>    </a:t>
            </a:r>
            <a:r>
              <a:rPr lang="en-US" sz="1200" dirty="0">
                <a:effectLst/>
              </a:rPr>
              <a:t>You can use a Resource Policy to enable users from a different AWS account to securely access your API or to allow the API to be invoked only from specified source IP address ranges</a:t>
            </a:r>
          </a:p>
          <a:p>
            <a:r>
              <a:rPr lang="en-US" sz="1200" dirty="0"/>
              <a:t>     </a:t>
            </a:r>
            <a:r>
              <a:rPr lang="en-US" sz="1200" dirty="0">
                <a:effectLst/>
              </a:rPr>
              <a:t> or Classless Inter-Domain Routing (CIDR) blocks. Attaching a policy applies the permissions in the policy to the methods in the API. </a:t>
            </a:r>
          </a:p>
          <a:p>
            <a:r>
              <a:rPr lang="en-US" sz="1200" dirty="0">
                <a:effectLst/>
              </a:rPr>
              <a:t>• Creating an Identity and Access Management (IAM) permission policy. Two types of policies are supported allowing you to protect: </a:t>
            </a:r>
          </a:p>
          <a:p>
            <a:r>
              <a:rPr lang="en-US" sz="1200" dirty="0"/>
              <a:t>	</a:t>
            </a:r>
            <a:r>
              <a:rPr lang="en-US" sz="1200" dirty="0">
                <a:effectLst/>
              </a:rPr>
              <a:t>• The creation, deployment, and management of an API </a:t>
            </a:r>
          </a:p>
          <a:p>
            <a:r>
              <a:rPr lang="en-US" sz="1200" dirty="0"/>
              <a:t>	</a:t>
            </a:r>
            <a:r>
              <a:rPr lang="en-US" sz="1200" dirty="0">
                <a:effectLst/>
              </a:rPr>
              <a:t>• The invocation of the methods in the API and the refresh of its cache. </a:t>
            </a:r>
          </a:p>
          <a:p>
            <a:r>
              <a:rPr lang="en-US" sz="1200" dirty="0">
                <a:effectLst/>
              </a:rPr>
              <a:t>• Creating a Private API endpoint that can only be accessed by a Virtual Private Cloud (VPC) client. </a:t>
            </a:r>
          </a:p>
          <a:p>
            <a:r>
              <a:rPr lang="en-US" sz="1200" dirty="0">
                <a:effectLst/>
              </a:rPr>
              <a:t>• Integrating with Amazon Cognito or Lambda authorizers to authenticate and authorize clients before accessing backend resources.</a:t>
            </a:r>
          </a:p>
          <a:p>
            <a:r>
              <a:rPr lang="en-US" sz="1200" dirty="0">
                <a:effectLst/>
              </a:rPr>
              <a:t> • Using Amazon CloudFront as security layer to protect against Distributed Denial of Service (DDoS) attacks. </a:t>
            </a:r>
          </a:p>
          <a:p>
            <a:endParaRPr lang="en-US" sz="1200" dirty="0">
              <a:effectLst/>
            </a:endParaRPr>
          </a:p>
          <a:p>
            <a:r>
              <a:rPr lang="en-US" sz="1200" dirty="0">
                <a:effectLst/>
              </a:rPr>
              <a:t>The Resource policy and IAM permission capabilities offer flexible and robust access controls that can be applied to an entire API set or individual methods. </a:t>
            </a:r>
          </a:p>
          <a:p>
            <a:r>
              <a:rPr lang="en-US" sz="1200" dirty="0">
                <a:effectLst/>
              </a:rPr>
              <a:t>Lambda authorizers and Amazon Cognito user pools provide customizable authorization and authentication solutions</a:t>
            </a:r>
          </a:p>
          <a:p>
            <a:r>
              <a:rPr lang="en-US" sz="1200" dirty="0">
                <a:effectLst/>
              </a:rPr>
              <a:t> Lambda Authorizers were formerly known as Custom Authorizers</a:t>
            </a:r>
          </a:p>
        </p:txBody>
      </p:sp>
    </p:spTree>
    <p:extLst>
      <p:ext uri="{BB962C8B-B14F-4D97-AF65-F5344CB8AC3E}">
        <p14:creationId xmlns:p14="http://schemas.microsoft.com/office/powerpoint/2010/main" val="13277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8A6C2-8EB7-4D2D-9A69-6D74FEC91A72}"/>
              </a:ext>
            </a:extLst>
          </p:cNvPr>
          <p:cNvPicPr>
            <a:picLocks noChangeAspect="1"/>
          </p:cNvPicPr>
          <p:nvPr/>
        </p:nvPicPr>
        <p:blipFill>
          <a:blip r:embed="rId2"/>
          <a:stretch>
            <a:fillRect/>
          </a:stretch>
        </p:blipFill>
        <p:spPr>
          <a:xfrm>
            <a:off x="3474720" y="159814"/>
            <a:ext cx="6904082" cy="3929050"/>
          </a:xfrm>
          <a:prstGeom prst="rect">
            <a:avLst/>
          </a:prstGeom>
        </p:spPr>
      </p:pic>
      <p:sp>
        <p:nvSpPr>
          <p:cNvPr id="3" name="TextBox 2">
            <a:extLst>
              <a:ext uri="{FF2B5EF4-FFF2-40B4-BE49-F238E27FC236}">
                <a16:creationId xmlns:a16="http://schemas.microsoft.com/office/drawing/2014/main" id="{AB5A6710-91B9-4E5C-B55D-1281C1229AA0}"/>
              </a:ext>
            </a:extLst>
          </p:cNvPr>
          <p:cNvSpPr txBox="1"/>
          <p:nvPr/>
        </p:nvSpPr>
        <p:spPr>
          <a:xfrm>
            <a:off x="41751" y="4052832"/>
            <a:ext cx="12150249" cy="2862322"/>
          </a:xfrm>
          <a:prstGeom prst="rect">
            <a:avLst/>
          </a:prstGeom>
          <a:noFill/>
        </p:spPr>
        <p:txBody>
          <a:bodyPr wrap="none" rtlCol="0">
            <a:spAutoFit/>
          </a:bodyPr>
          <a:lstStyle/>
          <a:p>
            <a:r>
              <a:rPr lang="en-US" sz="1200" dirty="0">
                <a:effectLst/>
              </a:rPr>
              <a:t>This example illustrates the how Amazon API Gateway makes use of Amazon Cognito User Pools for security purposes. </a:t>
            </a:r>
          </a:p>
          <a:p>
            <a:r>
              <a:rPr lang="en-US" sz="1200" dirty="0">
                <a:effectLst/>
              </a:rPr>
              <a:t>It shows the authentication and authorization flow when a client application attempts to invoke a Lambda function which accesses a backend database resource through Amazon API Gateway. </a:t>
            </a:r>
          </a:p>
          <a:p>
            <a:endParaRPr lang="en-US" sz="1200" dirty="0">
              <a:effectLst/>
            </a:endParaRPr>
          </a:p>
          <a:p>
            <a:r>
              <a:rPr lang="en-US" sz="1200" dirty="0">
                <a:effectLst/>
              </a:rPr>
              <a:t>Note that in Step 2, the JSON Web Tokens (JWT) returned by Amazon Cognito contain the identity, access permission and cache refresh permission of the authenticated client. </a:t>
            </a:r>
          </a:p>
          <a:p>
            <a:endParaRPr lang="en-US" sz="1200" dirty="0">
              <a:effectLst/>
            </a:endParaRPr>
          </a:p>
          <a:p>
            <a:r>
              <a:rPr lang="en-US" sz="1200" dirty="0">
                <a:effectLst/>
              </a:rPr>
              <a:t>Cognito User pools allow you to create and maintain a user directory. User pools scale to hundreds of millions of users and are designed to provide simple, secure, and low-cost options for you </a:t>
            </a:r>
          </a:p>
          <a:p>
            <a:r>
              <a:rPr lang="en-US" sz="1200" dirty="0">
                <a:effectLst/>
              </a:rPr>
              <a:t>as a developer. With Cognito, a user can sign-in using an email, a phone number, or a user name. </a:t>
            </a:r>
          </a:p>
          <a:p>
            <a:r>
              <a:rPr lang="en-US" sz="1200" dirty="0">
                <a:effectLst/>
              </a:rPr>
              <a:t>The user can also start as an anonymous user and then sign-in using a social identity. </a:t>
            </a:r>
          </a:p>
          <a:p>
            <a:endParaRPr lang="en-US" sz="1200" dirty="0">
              <a:effectLst/>
            </a:endParaRPr>
          </a:p>
          <a:p>
            <a:r>
              <a:rPr lang="en-US" sz="1200" dirty="0">
                <a:effectLst/>
              </a:rPr>
              <a:t>A User Pool is our user directory. We can register users in the pool and users can authenticate with their credentials. </a:t>
            </a:r>
          </a:p>
          <a:p>
            <a:r>
              <a:rPr lang="en-US" sz="1200" dirty="0">
                <a:effectLst/>
              </a:rPr>
              <a:t>1. After users are registered, an authentication request is sent to the Cognito user pool.</a:t>
            </a:r>
          </a:p>
          <a:p>
            <a:r>
              <a:rPr lang="en-US" sz="1200" dirty="0">
                <a:effectLst/>
              </a:rPr>
              <a:t>2. The outcome of a successful authentication against User Pools is an Open ID Connect-compatible (OIDC) identity token and a JWT access token. </a:t>
            </a:r>
          </a:p>
          <a:p>
            <a:r>
              <a:rPr lang="en-US" sz="1200" dirty="0">
                <a:effectLst/>
              </a:rPr>
              <a:t>3. The Identify token is passed to the API Gateway in the Authorization Header to authenticate the client.</a:t>
            </a:r>
          </a:p>
          <a:p>
            <a:r>
              <a:rPr lang="en-US" sz="1200" dirty="0">
                <a:effectLst/>
              </a:rPr>
              <a:t>4. API Gateway is able to validate the identity token with Cognito. </a:t>
            </a:r>
          </a:p>
          <a:p>
            <a:r>
              <a:rPr lang="en-US" sz="1200" dirty="0">
                <a:effectLst/>
              </a:rPr>
              <a:t>5. If the request is authorized, the call is forwarded to the back-end service. 6. Access the AWS resource. </a:t>
            </a:r>
          </a:p>
        </p:txBody>
      </p:sp>
    </p:spTree>
    <p:extLst>
      <p:ext uri="{BB962C8B-B14F-4D97-AF65-F5344CB8AC3E}">
        <p14:creationId xmlns:p14="http://schemas.microsoft.com/office/powerpoint/2010/main" val="336027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F84DC3-1B28-4452-9FCE-8F3E82997841}"/>
              </a:ext>
            </a:extLst>
          </p:cNvPr>
          <p:cNvPicPr>
            <a:picLocks noChangeAspect="1"/>
          </p:cNvPicPr>
          <p:nvPr/>
        </p:nvPicPr>
        <p:blipFill>
          <a:blip r:embed="rId2"/>
          <a:stretch>
            <a:fillRect/>
          </a:stretch>
        </p:blipFill>
        <p:spPr>
          <a:xfrm>
            <a:off x="1945274" y="436670"/>
            <a:ext cx="8443692" cy="4846740"/>
          </a:xfrm>
          <a:prstGeom prst="rect">
            <a:avLst/>
          </a:prstGeom>
        </p:spPr>
      </p:pic>
      <p:sp>
        <p:nvSpPr>
          <p:cNvPr id="3" name="TextBox 2">
            <a:extLst>
              <a:ext uri="{FF2B5EF4-FFF2-40B4-BE49-F238E27FC236}">
                <a16:creationId xmlns:a16="http://schemas.microsoft.com/office/drawing/2014/main" id="{C85DC501-7B14-482D-9666-38DE9E713D9B}"/>
              </a:ext>
            </a:extLst>
          </p:cNvPr>
          <p:cNvSpPr txBox="1"/>
          <p:nvPr/>
        </p:nvSpPr>
        <p:spPr>
          <a:xfrm>
            <a:off x="142240" y="5124204"/>
            <a:ext cx="11412098" cy="1754326"/>
          </a:xfrm>
          <a:prstGeom prst="rect">
            <a:avLst/>
          </a:prstGeom>
          <a:noFill/>
        </p:spPr>
        <p:txBody>
          <a:bodyPr wrap="none" rtlCol="0">
            <a:spAutoFit/>
          </a:bodyPr>
          <a:lstStyle/>
          <a:p>
            <a:r>
              <a:rPr lang="en-US" sz="1200" dirty="0">
                <a:effectLst/>
              </a:rPr>
              <a:t>Amazon API Gateway integrates with Amazon CloudWatch by sending log messages and detailed metrics to it. </a:t>
            </a:r>
          </a:p>
          <a:p>
            <a:r>
              <a:rPr lang="en-US" sz="1200" dirty="0">
                <a:effectLst/>
              </a:rPr>
              <a:t>You can enable logging for each stage in your API or for each method. You can set the verbosity of the logging (Error or Info), and if full request and response data should be logged. </a:t>
            </a:r>
          </a:p>
          <a:p>
            <a:r>
              <a:rPr lang="en-US" sz="1200" dirty="0">
                <a:effectLst/>
              </a:rPr>
              <a:t>The detailed metrics that API Gateway can send to Amazon CloudWatch are: </a:t>
            </a:r>
          </a:p>
          <a:p>
            <a:r>
              <a:rPr lang="en-US" sz="1200" dirty="0">
                <a:effectLst/>
              </a:rPr>
              <a:t>• Number of API calls </a:t>
            </a:r>
          </a:p>
          <a:p>
            <a:r>
              <a:rPr lang="en-US" sz="1200" dirty="0">
                <a:effectLst/>
              </a:rPr>
              <a:t>• Latency </a:t>
            </a:r>
          </a:p>
          <a:p>
            <a:r>
              <a:rPr lang="en-US" sz="1200" dirty="0">
                <a:effectLst/>
              </a:rPr>
              <a:t>• Integration latency </a:t>
            </a:r>
          </a:p>
          <a:p>
            <a:r>
              <a:rPr lang="en-US" sz="1200" dirty="0">
                <a:effectLst/>
              </a:rPr>
              <a:t>• HTTP 400 and 500 errors </a:t>
            </a:r>
          </a:p>
          <a:p>
            <a:endParaRPr lang="en-US" sz="1200" dirty="0"/>
          </a:p>
          <a:p>
            <a:r>
              <a:rPr lang="en-US" sz="1200" dirty="0">
                <a:effectLst/>
              </a:rPr>
              <a:t>You can also enable access logging to log who has accessed your API and how it was accessed.</a:t>
            </a:r>
          </a:p>
        </p:txBody>
      </p:sp>
    </p:spTree>
    <p:extLst>
      <p:ext uri="{BB962C8B-B14F-4D97-AF65-F5344CB8AC3E}">
        <p14:creationId xmlns:p14="http://schemas.microsoft.com/office/powerpoint/2010/main" val="372344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A95A4E-966D-4D77-8C08-9EFD8E089141}"/>
              </a:ext>
            </a:extLst>
          </p:cNvPr>
          <p:cNvPicPr>
            <a:picLocks noChangeAspect="1"/>
          </p:cNvPicPr>
          <p:nvPr/>
        </p:nvPicPr>
        <p:blipFill>
          <a:blip r:embed="rId2"/>
          <a:stretch>
            <a:fillRect/>
          </a:stretch>
        </p:blipFill>
        <p:spPr>
          <a:xfrm>
            <a:off x="2007508" y="228394"/>
            <a:ext cx="8359864" cy="4755292"/>
          </a:xfrm>
          <a:prstGeom prst="rect">
            <a:avLst/>
          </a:prstGeom>
        </p:spPr>
      </p:pic>
      <p:sp>
        <p:nvSpPr>
          <p:cNvPr id="3" name="TextBox 2">
            <a:extLst>
              <a:ext uri="{FF2B5EF4-FFF2-40B4-BE49-F238E27FC236}">
                <a16:creationId xmlns:a16="http://schemas.microsoft.com/office/drawing/2014/main" id="{72F4432F-FC7D-47A2-BA17-92206BDCF01C}"/>
              </a:ext>
            </a:extLst>
          </p:cNvPr>
          <p:cNvSpPr txBox="1"/>
          <p:nvPr/>
        </p:nvSpPr>
        <p:spPr>
          <a:xfrm>
            <a:off x="31722" y="5166566"/>
            <a:ext cx="11529438" cy="738664"/>
          </a:xfrm>
          <a:prstGeom prst="rect">
            <a:avLst/>
          </a:prstGeom>
          <a:noFill/>
        </p:spPr>
        <p:txBody>
          <a:bodyPr wrap="none" rtlCol="0">
            <a:spAutoFit/>
          </a:bodyPr>
          <a:lstStyle/>
          <a:p>
            <a:r>
              <a:rPr lang="en-US" sz="1200" dirty="0">
                <a:effectLst/>
              </a:rPr>
              <a:t>CRUD stands for "Create, read, update, and delete“. It refers to all of the major functions that are implemented in relational database applications. </a:t>
            </a:r>
          </a:p>
          <a:p>
            <a:r>
              <a:rPr lang="en-US" sz="1200" dirty="0">
                <a:effectLst/>
              </a:rPr>
              <a:t>An AWS Lambda function could be used as a CRUD backend, to intelligently handle a diverse array of API calls, whether to store them in a database or into a file store like Amazon S3. </a:t>
            </a:r>
          </a:p>
          <a:p>
            <a:endParaRPr lang="en-US" dirty="0"/>
          </a:p>
        </p:txBody>
      </p:sp>
    </p:spTree>
    <p:extLst>
      <p:ext uri="{BB962C8B-B14F-4D97-AF65-F5344CB8AC3E}">
        <p14:creationId xmlns:p14="http://schemas.microsoft.com/office/powerpoint/2010/main" val="3595610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CBFDF-4D62-4596-BE10-1A9B5F84658E}"/>
              </a:ext>
            </a:extLst>
          </p:cNvPr>
          <p:cNvPicPr>
            <a:picLocks noChangeAspect="1"/>
          </p:cNvPicPr>
          <p:nvPr/>
        </p:nvPicPr>
        <p:blipFill>
          <a:blip r:embed="rId2"/>
          <a:stretch>
            <a:fillRect/>
          </a:stretch>
        </p:blipFill>
        <p:spPr>
          <a:xfrm>
            <a:off x="1825899" y="460803"/>
            <a:ext cx="8337002" cy="4778154"/>
          </a:xfrm>
          <a:prstGeom prst="rect">
            <a:avLst/>
          </a:prstGeom>
        </p:spPr>
      </p:pic>
    </p:spTree>
    <p:extLst>
      <p:ext uri="{BB962C8B-B14F-4D97-AF65-F5344CB8AC3E}">
        <p14:creationId xmlns:p14="http://schemas.microsoft.com/office/powerpoint/2010/main" val="317824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135B36-37D4-4A91-B4B0-E73031602254}"/>
              </a:ext>
            </a:extLst>
          </p:cNvPr>
          <p:cNvPicPr>
            <a:picLocks noChangeAspect="1"/>
          </p:cNvPicPr>
          <p:nvPr/>
        </p:nvPicPr>
        <p:blipFill>
          <a:blip r:embed="rId2"/>
          <a:stretch>
            <a:fillRect/>
          </a:stretch>
        </p:blipFill>
        <p:spPr>
          <a:xfrm>
            <a:off x="1889395" y="322373"/>
            <a:ext cx="8413209" cy="4770533"/>
          </a:xfrm>
          <a:prstGeom prst="rect">
            <a:avLst/>
          </a:prstGeom>
        </p:spPr>
      </p:pic>
      <p:sp>
        <p:nvSpPr>
          <p:cNvPr id="3" name="TextBox 2">
            <a:extLst>
              <a:ext uri="{FF2B5EF4-FFF2-40B4-BE49-F238E27FC236}">
                <a16:creationId xmlns:a16="http://schemas.microsoft.com/office/drawing/2014/main" id="{2ABDF403-3E77-4168-8F85-E06970EBCED4}"/>
              </a:ext>
            </a:extLst>
          </p:cNvPr>
          <p:cNvSpPr txBox="1"/>
          <p:nvPr/>
        </p:nvSpPr>
        <p:spPr>
          <a:xfrm>
            <a:off x="121920" y="5103674"/>
            <a:ext cx="11678197" cy="1754326"/>
          </a:xfrm>
          <a:prstGeom prst="rect">
            <a:avLst/>
          </a:prstGeom>
          <a:noFill/>
        </p:spPr>
        <p:txBody>
          <a:bodyPr wrap="none" rtlCol="0">
            <a:spAutoFit/>
          </a:bodyPr>
          <a:lstStyle/>
          <a:p>
            <a:r>
              <a:rPr lang="en-US" sz="1200" dirty="0">
                <a:effectLst/>
              </a:rPr>
              <a:t>Through the Amazon API Gateway console, you can define the REST API and its associated resources and methods, manage the API lifecycle, generate client SDKs, and view API metrics. </a:t>
            </a:r>
          </a:p>
          <a:p>
            <a:r>
              <a:rPr lang="en-US" sz="1200" dirty="0">
                <a:effectLst/>
              </a:rPr>
              <a:t>You can also use the API Gateway console to define your APIs’ usage plans, manage developers’ API keys, and configure throttling and quota limits.</a:t>
            </a:r>
          </a:p>
          <a:p>
            <a:r>
              <a:rPr lang="en-US" sz="1200" dirty="0">
                <a:effectLst/>
              </a:rPr>
              <a:t> The console offers a wizard-driven way to create, test and deploy an API, and provides hints to help you navigate.</a:t>
            </a:r>
          </a:p>
          <a:p>
            <a:r>
              <a:rPr lang="en-US" sz="1200" dirty="0">
                <a:effectLst/>
              </a:rPr>
              <a:t> It is arguably the simplest and most straight-forward way to create an API. </a:t>
            </a:r>
          </a:p>
          <a:p>
            <a:endParaRPr lang="en-US" sz="1200" dirty="0"/>
          </a:p>
          <a:p>
            <a:r>
              <a:rPr lang="en-US" sz="1200" dirty="0">
                <a:effectLst/>
              </a:rPr>
              <a:t>Alternatively, you can use AWS CLI commands, the AWS SDK for your language platform or the API Gateway REST API. </a:t>
            </a:r>
          </a:p>
          <a:p>
            <a:endParaRPr lang="en-US" sz="1200" dirty="0">
              <a:effectLst/>
            </a:endParaRPr>
          </a:p>
          <a:p>
            <a:r>
              <a:rPr lang="en-US" sz="1200" dirty="0">
                <a:effectLst/>
              </a:rPr>
              <a:t>The API Gateway REST API provides HTTP methods that you can invoke directly to create, configure, update, and deploy an API in API Gateway. </a:t>
            </a:r>
          </a:p>
          <a:p>
            <a:r>
              <a:rPr lang="en-US" sz="1200" dirty="0">
                <a:effectLst/>
              </a:rPr>
              <a:t>The other tools use the API Gateway REST API in the implementation of their functions. </a:t>
            </a:r>
          </a:p>
        </p:txBody>
      </p:sp>
    </p:spTree>
    <p:extLst>
      <p:ext uri="{BB962C8B-B14F-4D97-AF65-F5344CB8AC3E}">
        <p14:creationId xmlns:p14="http://schemas.microsoft.com/office/powerpoint/2010/main" val="1427900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D5A80-CD09-4D23-AF7F-9AA56B62EF92}"/>
              </a:ext>
            </a:extLst>
          </p:cNvPr>
          <p:cNvPicPr>
            <a:picLocks noChangeAspect="1"/>
          </p:cNvPicPr>
          <p:nvPr/>
        </p:nvPicPr>
        <p:blipFill>
          <a:blip r:embed="rId2"/>
          <a:stretch>
            <a:fillRect/>
          </a:stretch>
        </p:blipFill>
        <p:spPr>
          <a:xfrm>
            <a:off x="1912257" y="726231"/>
            <a:ext cx="8367485" cy="4816257"/>
          </a:xfrm>
          <a:prstGeom prst="rect">
            <a:avLst/>
          </a:prstGeom>
        </p:spPr>
      </p:pic>
      <p:sp>
        <p:nvSpPr>
          <p:cNvPr id="3" name="TextBox 2">
            <a:extLst>
              <a:ext uri="{FF2B5EF4-FFF2-40B4-BE49-F238E27FC236}">
                <a16:creationId xmlns:a16="http://schemas.microsoft.com/office/drawing/2014/main" id="{910D2341-E76F-469C-9C7E-D878D82240E0}"/>
              </a:ext>
            </a:extLst>
          </p:cNvPr>
          <p:cNvSpPr txBox="1"/>
          <p:nvPr/>
        </p:nvSpPr>
        <p:spPr>
          <a:xfrm>
            <a:off x="873760" y="5872480"/>
            <a:ext cx="10300769" cy="646331"/>
          </a:xfrm>
          <a:prstGeom prst="rect">
            <a:avLst/>
          </a:prstGeom>
          <a:noFill/>
        </p:spPr>
        <p:txBody>
          <a:bodyPr wrap="none" rtlCol="0">
            <a:spAutoFit/>
          </a:bodyPr>
          <a:lstStyle/>
          <a:p>
            <a:r>
              <a:rPr lang="en-US" sz="1200" dirty="0">
                <a:effectLst/>
              </a:rPr>
              <a:t>The main steps of the API development process consist of creating a resource, defining and exposing methods on the resource, and testing and deploying the API. </a:t>
            </a:r>
          </a:p>
          <a:p>
            <a:endParaRPr lang="en-US" sz="1200" dirty="0"/>
          </a:p>
          <a:p>
            <a:r>
              <a:rPr lang="en-US" sz="1200" dirty="0">
                <a:effectLst/>
              </a:rPr>
              <a:t>In the Amazon API Gateway console, you initiate the process by clicking Create API. The next slides describe these steps in the console in more detail.</a:t>
            </a:r>
          </a:p>
        </p:txBody>
      </p:sp>
    </p:spTree>
    <p:extLst>
      <p:ext uri="{BB962C8B-B14F-4D97-AF65-F5344CB8AC3E}">
        <p14:creationId xmlns:p14="http://schemas.microsoft.com/office/powerpoint/2010/main" val="404180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D47C-CA76-4C86-B99C-1FD423129CD7}"/>
              </a:ext>
            </a:extLst>
          </p:cNvPr>
          <p:cNvPicPr>
            <a:picLocks noChangeAspect="1"/>
          </p:cNvPicPr>
          <p:nvPr/>
        </p:nvPicPr>
        <p:blipFill>
          <a:blip r:embed="rId2"/>
          <a:stretch>
            <a:fillRect/>
          </a:stretch>
        </p:blipFill>
        <p:spPr>
          <a:xfrm>
            <a:off x="3017519" y="168366"/>
            <a:ext cx="7057753" cy="4011978"/>
          </a:xfrm>
          <a:prstGeom prst="rect">
            <a:avLst/>
          </a:prstGeom>
        </p:spPr>
      </p:pic>
      <p:sp>
        <p:nvSpPr>
          <p:cNvPr id="3" name="TextBox 2">
            <a:extLst>
              <a:ext uri="{FF2B5EF4-FFF2-40B4-BE49-F238E27FC236}">
                <a16:creationId xmlns:a16="http://schemas.microsoft.com/office/drawing/2014/main" id="{0AD3F87A-BA71-4C68-9FA6-D33892FBDD52}"/>
              </a:ext>
            </a:extLst>
          </p:cNvPr>
          <p:cNvSpPr txBox="1"/>
          <p:nvPr/>
        </p:nvSpPr>
        <p:spPr>
          <a:xfrm>
            <a:off x="171525" y="4180344"/>
            <a:ext cx="11848949" cy="2677656"/>
          </a:xfrm>
          <a:prstGeom prst="rect">
            <a:avLst/>
          </a:prstGeom>
          <a:noFill/>
        </p:spPr>
        <p:txBody>
          <a:bodyPr wrap="none" rtlCol="0">
            <a:spAutoFit/>
          </a:bodyPr>
          <a:lstStyle/>
          <a:p>
            <a:r>
              <a:rPr lang="en-US" sz="1200" dirty="0"/>
              <a:t>Selecting New API allows you to create an API from scratch. </a:t>
            </a:r>
          </a:p>
          <a:p>
            <a:r>
              <a:rPr lang="en-US" sz="1200" dirty="0"/>
              <a:t>Alternatively, if your API already exists and has a Swagger definition file, you can select Import from Swagger to import it into API Gateway. </a:t>
            </a:r>
          </a:p>
          <a:p>
            <a:r>
              <a:rPr lang="en-US" sz="1200" dirty="0"/>
              <a:t>You can also select to import the Example API which allows you to invoke the endpoint for the example </a:t>
            </a:r>
            <a:r>
              <a:rPr lang="en-US" sz="1200" dirty="0" err="1"/>
              <a:t>PetStore</a:t>
            </a:r>
            <a:r>
              <a:rPr lang="en-US" sz="1200" dirty="0"/>
              <a:t> website (http://petstore-demo-endpoint.execute-api.com/petstore/pets). </a:t>
            </a:r>
          </a:p>
          <a:p>
            <a:r>
              <a:rPr lang="en-US" sz="1200" dirty="0"/>
              <a:t>Finally, if you already have other APIs defined in API Gateway, you can choose to Clone from existing API. </a:t>
            </a:r>
          </a:p>
          <a:p>
            <a:endParaRPr lang="en-US" sz="1200" dirty="0"/>
          </a:p>
          <a:p>
            <a:r>
              <a:rPr lang="en-US" sz="1200" dirty="0"/>
              <a:t>Note that in the example above, this option is not displayed because no other APIs are defined.</a:t>
            </a:r>
          </a:p>
          <a:p>
            <a:r>
              <a:rPr lang="en-US" sz="1200" dirty="0"/>
              <a:t>The Endpoint Type determines how the API’s endpoints (front-end) are deployed and accessed by clients.</a:t>
            </a:r>
          </a:p>
          <a:p>
            <a:r>
              <a:rPr lang="en-US" sz="1200" dirty="0"/>
              <a:t> It can have the following values: • Regional: Regional APIs are deployed in the current region. </a:t>
            </a:r>
          </a:p>
          <a:p>
            <a:r>
              <a:rPr lang="en-US" sz="1200" dirty="0"/>
              <a:t>When API requests predominantly originate from an EC2 instance or services within the same region as where the API is deployed, a regional API endpoint will typically lower the latency </a:t>
            </a:r>
          </a:p>
          <a:p>
            <a:r>
              <a:rPr lang="en-US" sz="1200" dirty="0"/>
              <a:t>of connections and is recommended for such scenarios. </a:t>
            </a:r>
          </a:p>
          <a:p>
            <a:r>
              <a:rPr lang="en-US" sz="1200" dirty="0"/>
              <a:t>This is the default selection for Endpoint Type.</a:t>
            </a:r>
          </a:p>
          <a:p>
            <a:r>
              <a:rPr lang="en-US" sz="1200" dirty="0"/>
              <a:t>• Edge-optimized: Edge-optimized APIs are deployed to the CloudFront network. </a:t>
            </a:r>
          </a:p>
          <a:p>
            <a:r>
              <a:rPr lang="en-US" sz="1200" dirty="0"/>
              <a:t>An edge-optimized API endpoint optimizes access to an API by being deployed to an Amazon CloudFront distribution that is geographically closer to the client. </a:t>
            </a:r>
          </a:p>
          <a:p>
            <a:r>
              <a:rPr lang="en-US" sz="1200" dirty="0"/>
              <a:t>• Private: Private APIs are accessible only from Amazon Virtual Private Clouds (VPCs) </a:t>
            </a:r>
            <a:r>
              <a:rPr lang="en-US" sz="1200" dirty="0">
                <a:effectLst/>
              </a:rPr>
              <a:t>using an interface VPC endpoint. </a:t>
            </a:r>
          </a:p>
        </p:txBody>
      </p:sp>
    </p:spTree>
    <p:extLst>
      <p:ext uri="{BB962C8B-B14F-4D97-AF65-F5344CB8AC3E}">
        <p14:creationId xmlns:p14="http://schemas.microsoft.com/office/powerpoint/2010/main" val="127988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04A006-BE78-4158-A13C-57A62409B824}"/>
              </a:ext>
            </a:extLst>
          </p:cNvPr>
          <p:cNvPicPr>
            <a:picLocks noChangeAspect="1"/>
          </p:cNvPicPr>
          <p:nvPr/>
        </p:nvPicPr>
        <p:blipFill>
          <a:blip r:embed="rId2"/>
          <a:stretch>
            <a:fillRect/>
          </a:stretch>
        </p:blipFill>
        <p:spPr>
          <a:xfrm>
            <a:off x="2550160" y="0"/>
            <a:ext cx="7825587" cy="4449425"/>
          </a:xfrm>
          <a:prstGeom prst="rect">
            <a:avLst/>
          </a:prstGeom>
        </p:spPr>
      </p:pic>
      <p:sp>
        <p:nvSpPr>
          <p:cNvPr id="3" name="TextBox 2">
            <a:extLst>
              <a:ext uri="{FF2B5EF4-FFF2-40B4-BE49-F238E27FC236}">
                <a16:creationId xmlns:a16="http://schemas.microsoft.com/office/drawing/2014/main" id="{A3A78119-A9D6-44FD-9CD1-60CFFE1D8859}"/>
              </a:ext>
            </a:extLst>
          </p:cNvPr>
          <p:cNvSpPr txBox="1"/>
          <p:nvPr/>
        </p:nvSpPr>
        <p:spPr>
          <a:xfrm>
            <a:off x="142240" y="4365010"/>
            <a:ext cx="10233507" cy="2492990"/>
          </a:xfrm>
          <a:prstGeom prst="rect">
            <a:avLst/>
          </a:prstGeom>
          <a:noFill/>
        </p:spPr>
        <p:txBody>
          <a:bodyPr wrap="none" rtlCol="0">
            <a:spAutoFit/>
          </a:bodyPr>
          <a:lstStyle/>
          <a:p>
            <a:r>
              <a:rPr lang="en-US" sz="1200" dirty="0">
                <a:effectLst/>
              </a:rPr>
              <a:t>The </a:t>
            </a:r>
            <a:r>
              <a:rPr lang="en-US" sz="1200" b="1" dirty="0">
                <a:effectLst/>
              </a:rPr>
              <a:t>Resources</a:t>
            </a:r>
            <a:r>
              <a:rPr lang="en-US" sz="1200" dirty="0">
                <a:effectLst/>
              </a:rPr>
              <a:t> pane shows the structure of the created API as a tree of nodes. API methods defined on each resource are edges of the tree. </a:t>
            </a:r>
          </a:p>
          <a:p>
            <a:r>
              <a:rPr lang="en-US" sz="1200" dirty="0">
                <a:effectLst/>
              </a:rPr>
              <a:t>When a resource is selected, all of its methods are listed in the Methods pane on the right. </a:t>
            </a:r>
          </a:p>
          <a:p>
            <a:r>
              <a:rPr lang="en-US" sz="1200" dirty="0">
                <a:effectLst/>
              </a:rPr>
              <a:t>Displayed under each method is a brief summary of the method, including its endpoint URL, authorization type, and API Key requirement. </a:t>
            </a:r>
          </a:p>
          <a:p>
            <a:endParaRPr lang="en-US" sz="1200" dirty="0">
              <a:effectLst/>
            </a:endParaRPr>
          </a:p>
          <a:p>
            <a:r>
              <a:rPr lang="en-US" sz="1200" dirty="0">
                <a:effectLst/>
              </a:rPr>
              <a:t>With Amazon API Gateway, you can provide your clients with a consistent and scalable programming interface to access three types of endpoints in the backend: </a:t>
            </a:r>
          </a:p>
          <a:p>
            <a:r>
              <a:rPr lang="en-US" sz="1200" dirty="0">
                <a:effectLst/>
              </a:rPr>
              <a:t>• AWS Lambda functions </a:t>
            </a:r>
          </a:p>
          <a:p>
            <a:r>
              <a:rPr lang="en-US" sz="1200" dirty="0">
                <a:effectLst/>
              </a:rPr>
              <a:t>• AWS services </a:t>
            </a:r>
          </a:p>
          <a:p>
            <a:r>
              <a:rPr lang="en-US" sz="1200" dirty="0">
                <a:effectLst/>
              </a:rPr>
              <a:t>• HTTP endpoint, website or webpage </a:t>
            </a:r>
          </a:p>
          <a:p>
            <a:endParaRPr lang="en-US" sz="1200" dirty="0"/>
          </a:p>
          <a:p>
            <a:r>
              <a:rPr lang="en-US" sz="1200" dirty="0">
                <a:effectLst/>
              </a:rPr>
              <a:t>For each API method that you define, you identify the backend endpoint to integrate with. </a:t>
            </a:r>
          </a:p>
          <a:p>
            <a:endParaRPr lang="en-US" sz="1200" dirty="0">
              <a:effectLst/>
            </a:endParaRPr>
          </a:p>
          <a:p>
            <a:r>
              <a:rPr lang="en-US" sz="1200" dirty="0">
                <a:effectLst/>
              </a:rPr>
              <a:t>In API Gateway, a model defines the data structure of a payload and is described using a JSON schema format. </a:t>
            </a:r>
          </a:p>
          <a:p>
            <a:r>
              <a:rPr lang="en-US" sz="1200" dirty="0">
                <a:effectLst/>
              </a:rPr>
              <a:t>A mapping template can be used to translate the data from one model to another. </a:t>
            </a:r>
          </a:p>
        </p:txBody>
      </p:sp>
    </p:spTree>
    <p:extLst>
      <p:ext uri="{BB962C8B-B14F-4D97-AF65-F5344CB8AC3E}">
        <p14:creationId xmlns:p14="http://schemas.microsoft.com/office/powerpoint/2010/main" val="84621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02CC3-BBDD-4022-B9EF-248EE532DD09}"/>
              </a:ext>
            </a:extLst>
          </p:cNvPr>
          <p:cNvPicPr>
            <a:picLocks noChangeAspect="1"/>
          </p:cNvPicPr>
          <p:nvPr/>
        </p:nvPicPr>
        <p:blipFill>
          <a:blip r:embed="rId2"/>
          <a:stretch>
            <a:fillRect/>
          </a:stretch>
        </p:blipFill>
        <p:spPr>
          <a:xfrm>
            <a:off x="1931309" y="1032302"/>
            <a:ext cx="8329382" cy="4793395"/>
          </a:xfrm>
          <a:prstGeom prst="rect">
            <a:avLst/>
          </a:prstGeom>
        </p:spPr>
      </p:pic>
    </p:spTree>
    <p:extLst>
      <p:ext uri="{BB962C8B-B14F-4D97-AF65-F5344CB8AC3E}">
        <p14:creationId xmlns:p14="http://schemas.microsoft.com/office/powerpoint/2010/main" val="4109943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A2566-A208-46A0-BCF0-381F46E03B77}"/>
              </a:ext>
            </a:extLst>
          </p:cNvPr>
          <p:cNvPicPr>
            <a:picLocks noChangeAspect="1"/>
          </p:cNvPicPr>
          <p:nvPr/>
        </p:nvPicPr>
        <p:blipFill>
          <a:blip r:embed="rId2"/>
          <a:stretch>
            <a:fillRect/>
          </a:stretch>
        </p:blipFill>
        <p:spPr>
          <a:xfrm>
            <a:off x="1893206" y="304592"/>
            <a:ext cx="8405588" cy="4785775"/>
          </a:xfrm>
          <a:prstGeom prst="rect">
            <a:avLst/>
          </a:prstGeom>
        </p:spPr>
      </p:pic>
      <p:sp>
        <p:nvSpPr>
          <p:cNvPr id="3" name="TextBox 2">
            <a:extLst>
              <a:ext uri="{FF2B5EF4-FFF2-40B4-BE49-F238E27FC236}">
                <a16:creationId xmlns:a16="http://schemas.microsoft.com/office/drawing/2014/main" id="{D57BAB03-1D43-492E-9CE0-F0ED7E9CAACC}"/>
              </a:ext>
            </a:extLst>
          </p:cNvPr>
          <p:cNvSpPr txBox="1"/>
          <p:nvPr/>
        </p:nvSpPr>
        <p:spPr>
          <a:xfrm>
            <a:off x="152400" y="5090367"/>
            <a:ext cx="10608866" cy="1846659"/>
          </a:xfrm>
          <a:prstGeom prst="rect">
            <a:avLst/>
          </a:prstGeom>
          <a:noFill/>
        </p:spPr>
        <p:txBody>
          <a:bodyPr wrap="none" rtlCol="0">
            <a:spAutoFit/>
          </a:bodyPr>
          <a:lstStyle/>
          <a:p>
            <a:r>
              <a:rPr lang="en-US" sz="1200" dirty="0">
                <a:effectLst/>
              </a:rPr>
              <a:t>The valid values for </a:t>
            </a:r>
            <a:r>
              <a:rPr lang="en-US" sz="1200" b="1" dirty="0">
                <a:effectLst/>
              </a:rPr>
              <a:t>Authorization</a:t>
            </a:r>
            <a:r>
              <a:rPr lang="en-US" sz="1200" dirty="0">
                <a:effectLst/>
              </a:rPr>
              <a:t> are: </a:t>
            </a:r>
          </a:p>
          <a:p>
            <a:r>
              <a:rPr lang="en-US" sz="1200" dirty="0">
                <a:effectLst/>
              </a:rPr>
              <a:t>• </a:t>
            </a:r>
            <a:r>
              <a:rPr lang="en-US" sz="1200" b="1" dirty="0">
                <a:effectLst/>
              </a:rPr>
              <a:t>NONE</a:t>
            </a:r>
            <a:r>
              <a:rPr lang="en-US" sz="1200" dirty="0">
                <a:effectLst/>
              </a:rPr>
              <a:t>: No client authentication is performed, and the method is open for access to any user. </a:t>
            </a:r>
          </a:p>
          <a:p>
            <a:r>
              <a:rPr lang="en-US" sz="1200" dirty="0">
                <a:effectLst/>
              </a:rPr>
              <a:t>• </a:t>
            </a:r>
            <a:r>
              <a:rPr lang="en-US" sz="1200" b="1" dirty="0">
                <a:effectLst/>
              </a:rPr>
              <a:t>AWS_IAM</a:t>
            </a:r>
            <a:r>
              <a:rPr lang="en-US" sz="1200" dirty="0">
                <a:effectLst/>
              </a:rPr>
              <a:t>: This selection causes API Gateway to use IAM permissions to control client access to the method. </a:t>
            </a:r>
          </a:p>
          <a:p>
            <a:r>
              <a:rPr lang="en-US" sz="1200" dirty="0">
                <a:effectLst/>
              </a:rPr>
              <a:t>  Only users in an IAM role with permission to access the method are allowed to call it. </a:t>
            </a:r>
          </a:p>
          <a:p>
            <a:r>
              <a:rPr lang="en-US" sz="1200" dirty="0">
                <a:effectLst/>
              </a:rPr>
              <a:t>  Specifically, the client must sign the request with an </a:t>
            </a:r>
            <a:r>
              <a:rPr lang="en-US" sz="1200" dirty="0" err="1">
                <a:effectLst/>
              </a:rPr>
              <a:t>AccessKey</a:t>
            </a:r>
            <a:r>
              <a:rPr lang="en-US" sz="1200" dirty="0">
                <a:effectLst/>
              </a:rPr>
              <a:t> and corresponding </a:t>
            </a:r>
            <a:r>
              <a:rPr lang="en-US" sz="1200" dirty="0" err="1">
                <a:effectLst/>
              </a:rPr>
              <a:t>SecretKey</a:t>
            </a:r>
            <a:r>
              <a:rPr lang="en-US" sz="1200" dirty="0">
                <a:effectLst/>
              </a:rPr>
              <a:t> as provisioned by AWS IAM to invoke the method.</a:t>
            </a:r>
          </a:p>
          <a:p>
            <a:r>
              <a:rPr lang="en-US" sz="1200" dirty="0">
                <a:effectLst/>
              </a:rPr>
              <a:t>   To do this, the client must support the Signature Version 4 (SigV4) protocols. </a:t>
            </a:r>
          </a:p>
          <a:p>
            <a:endParaRPr lang="en-US" sz="1200" dirty="0">
              <a:effectLst/>
            </a:endParaRPr>
          </a:p>
          <a:p>
            <a:r>
              <a:rPr lang="en-US" sz="1200" dirty="0">
                <a:effectLst/>
              </a:rPr>
              <a:t>To require an API key to invoke the method, set API Key Required to true. Note you also need to enable API keys if you want to use a usage plan to throttle client traffic.</a:t>
            </a:r>
          </a:p>
          <a:p>
            <a:endParaRPr lang="en-US" dirty="0"/>
          </a:p>
        </p:txBody>
      </p:sp>
    </p:spTree>
    <p:extLst>
      <p:ext uri="{BB962C8B-B14F-4D97-AF65-F5344CB8AC3E}">
        <p14:creationId xmlns:p14="http://schemas.microsoft.com/office/powerpoint/2010/main" val="405245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1268A4-3372-4122-B969-FB7C08C9D782}"/>
              </a:ext>
            </a:extLst>
          </p:cNvPr>
          <p:cNvPicPr>
            <a:picLocks noChangeAspect="1"/>
          </p:cNvPicPr>
          <p:nvPr/>
        </p:nvPicPr>
        <p:blipFill>
          <a:blip r:embed="rId2"/>
          <a:stretch>
            <a:fillRect/>
          </a:stretch>
        </p:blipFill>
        <p:spPr>
          <a:xfrm>
            <a:off x="1919878" y="109013"/>
            <a:ext cx="8352244" cy="4770533"/>
          </a:xfrm>
          <a:prstGeom prst="rect">
            <a:avLst/>
          </a:prstGeom>
        </p:spPr>
      </p:pic>
      <p:sp>
        <p:nvSpPr>
          <p:cNvPr id="3" name="TextBox 2">
            <a:extLst>
              <a:ext uri="{FF2B5EF4-FFF2-40B4-BE49-F238E27FC236}">
                <a16:creationId xmlns:a16="http://schemas.microsoft.com/office/drawing/2014/main" id="{D3CC6AFF-C0D9-4C57-B07D-5CFB37CD9737}"/>
              </a:ext>
            </a:extLst>
          </p:cNvPr>
          <p:cNvSpPr txBox="1"/>
          <p:nvPr/>
        </p:nvSpPr>
        <p:spPr>
          <a:xfrm>
            <a:off x="609600" y="4988560"/>
            <a:ext cx="7721537" cy="1384995"/>
          </a:xfrm>
          <a:prstGeom prst="rect">
            <a:avLst/>
          </a:prstGeom>
          <a:noFill/>
        </p:spPr>
        <p:txBody>
          <a:bodyPr wrap="none" rtlCol="0">
            <a:spAutoFit/>
          </a:bodyPr>
          <a:lstStyle/>
          <a:p>
            <a:r>
              <a:rPr lang="en-US" sz="1200" dirty="0">
                <a:effectLst/>
              </a:rPr>
              <a:t>To view the details of a method, modify its setup, or to test it, click the method name from the resource tree. </a:t>
            </a:r>
          </a:p>
          <a:p>
            <a:r>
              <a:rPr lang="en-US" sz="1200" dirty="0">
                <a:effectLst/>
              </a:rPr>
              <a:t>This displays the </a:t>
            </a:r>
            <a:r>
              <a:rPr lang="en-US" sz="1200" b="1" dirty="0">
                <a:effectLst/>
              </a:rPr>
              <a:t>Method Execution </a:t>
            </a:r>
            <a:r>
              <a:rPr lang="en-US" sz="1200" dirty="0">
                <a:effectLst/>
              </a:rPr>
              <a:t>pane, which presents a logical view of the chosen method's structure and behaviors: </a:t>
            </a:r>
          </a:p>
          <a:p>
            <a:r>
              <a:rPr lang="en-US" sz="1200" dirty="0">
                <a:effectLst/>
              </a:rPr>
              <a:t>• </a:t>
            </a:r>
            <a:r>
              <a:rPr lang="en-US" sz="1200" b="1" dirty="0">
                <a:effectLst/>
              </a:rPr>
              <a:t>Method Request </a:t>
            </a:r>
            <a:r>
              <a:rPr lang="en-US" sz="1200" dirty="0">
                <a:effectLst/>
              </a:rPr>
              <a:t>and </a:t>
            </a:r>
            <a:r>
              <a:rPr lang="en-US" sz="1200" b="1" dirty="0">
                <a:effectLst/>
              </a:rPr>
              <a:t>Method Response </a:t>
            </a:r>
            <a:r>
              <a:rPr lang="en-US" sz="1200" dirty="0">
                <a:effectLst/>
              </a:rPr>
              <a:t>are the API's interface with the API's frontend (a client). </a:t>
            </a:r>
          </a:p>
          <a:p>
            <a:r>
              <a:rPr lang="en-US" sz="1200" dirty="0">
                <a:effectLst/>
              </a:rPr>
              <a:t>• </a:t>
            </a:r>
            <a:r>
              <a:rPr lang="en-US" sz="1200" b="1" dirty="0">
                <a:effectLst/>
              </a:rPr>
              <a:t>Integration Request and Integration Response </a:t>
            </a:r>
            <a:r>
              <a:rPr lang="en-US" sz="1200" dirty="0">
                <a:effectLst/>
              </a:rPr>
              <a:t>are the API's interface with the backend (integration endpoint).</a:t>
            </a:r>
          </a:p>
          <a:p>
            <a:endParaRPr lang="en-US" sz="1200" dirty="0"/>
          </a:p>
          <a:p>
            <a:r>
              <a:rPr lang="en-US" sz="1200" dirty="0">
                <a:effectLst/>
              </a:rPr>
              <a:t> The Amazon Resource Name (ARN) is the internal identification of the integration endpoint that is invoked.</a:t>
            </a:r>
          </a:p>
          <a:p>
            <a:r>
              <a:rPr lang="en-US" sz="1200" dirty="0">
                <a:effectLst/>
              </a:rPr>
              <a:t> It has different formats depending on the endpoint type.</a:t>
            </a:r>
          </a:p>
        </p:txBody>
      </p:sp>
    </p:spTree>
    <p:extLst>
      <p:ext uri="{BB962C8B-B14F-4D97-AF65-F5344CB8AC3E}">
        <p14:creationId xmlns:p14="http://schemas.microsoft.com/office/powerpoint/2010/main" val="64883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CF6A3-D426-412C-8C0B-98D6895D5EFA}"/>
              </a:ext>
            </a:extLst>
          </p:cNvPr>
          <p:cNvPicPr>
            <a:picLocks noChangeAspect="1"/>
          </p:cNvPicPr>
          <p:nvPr/>
        </p:nvPicPr>
        <p:blipFill>
          <a:blip r:embed="rId2"/>
          <a:stretch>
            <a:fillRect/>
          </a:stretch>
        </p:blipFill>
        <p:spPr>
          <a:xfrm>
            <a:off x="1791608" y="567484"/>
            <a:ext cx="8344623" cy="4747671"/>
          </a:xfrm>
          <a:prstGeom prst="rect">
            <a:avLst/>
          </a:prstGeom>
        </p:spPr>
      </p:pic>
      <p:sp>
        <p:nvSpPr>
          <p:cNvPr id="3" name="TextBox 2">
            <a:extLst>
              <a:ext uri="{FF2B5EF4-FFF2-40B4-BE49-F238E27FC236}">
                <a16:creationId xmlns:a16="http://schemas.microsoft.com/office/drawing/2014/main" id="{BEF820EF-A0D0-4F09-BD8F-AC2125618837}"/>
              </a:ext>
            </a:extLst>
          </p:cNvPr>
          <p:cNvSpPr txBox="1"/>
          <p:nvPr/>
        </p:nvSpPr>
        <p:spPr>
          <a:xfrm>
            <a:off x="23768" y="5802835"/>
            <a:ext cx="10608417" cy="738664"/>
          </a:xfrm>
          <a:prstGeom prst="rect">
            <a:avLst/>
          </a:prstGeom>
          <a:noFill/>
        </p:spPr>
        <p:txBody>
          <a:bodyPr wrap="none" rtlCol="0">
            <a:spAutoFit/>
          </a:bodyPr>
          <a:lstStyle/>
          <a:p>
            <a:r>
              <a:rPr lang="en-US" sz="1200" dirty="0">
                <a:effectLst/>
              </a:rPr>
              <a:t>The Logs entry of the output shows the state changes from the method request to the integration request, and from the integration response to the method response. </a:t>
            </a:r>
          </a:p>
          <a:p>
            <a:r>
              <a:rPr lang="en-US" sz="1200" dirty="0">
                <a:effectLst/>
              </a:rPr>
              <a:t>This can be useful for troubleshooting any mapping errors that cause the request to fail. In this example, no mapping transformations were applied.</a:t>
            </a:r>
          </a:p>
          <a:p>
            <a:endParaRPr lang="en-US" dirty="0"/>
          </a:p>
        </p:txBody>
      </p:sp>
    </p:spTree>
    <p:extLst>
      <p:ext uri="{BB962C8B-B14F-4D97-AF65-F5344CB8AC3E}">
        <p14:creationId xmlns:p14="http://schemas.microsoft.com/office/powerpoint/2010/main" val="223379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27736-9F33-407D-BF44-81CE9FAF6CD6}"/>
              </a:ext>
            </a:extLst>
          </p:cNvPr>
          <p:cNvPicPr>
            <a:picLocks noChangeAspect="1"/>
          </p:cNvPicPr>
          <p:nvPr/>
        </p:nvPicPr>
        <p:blipFill>
          <a:blip r:embed="rId2"/>
          <a:stretch>
            <a:fillRect/>
          </a:stretch>
        </p:blipFill>
        <p:spPr>
          <a:xfrm>
            <a:off x="1900826" y="323644"/>
            <a:ext cx="8390347" cy="4747671"/>
          </a:xfrm>
          <a:prstGeom prst="rect">
            <a:avLst/>
          </a:prstGeom>
        </p:spPr>
      </p:pic>
      <p:sp>
        <p:nvSpPr>
          <p:cNvPr id="3" name="TextBox 2">
            <a:extLst>
              <a:ext uri="{FF2B5EF4-FFF2-40B4-BE49-F238E27FC236}">
                <a16:creationId xmlns:a16="http://schemas.microsoft.com/office/drawing/2014/main" id="{1149E80B-3258-4C55-AB19-74AF6FBD4475}"/>
              </a:ext>
            </a:extLst>
          </p:cNvPr>
          <p:cNvSpPr txBox="1"/>
          <p:nvPr/>
        </p:nvSpPr>
        <p:spPr>
          <a:xfrm>
            <a:off x="802640" y="5149361"/>
            <a:ext cx="10072822" cy="1754326"/>
          </a:xfrm>
          <a:prstGeom prst="rect">
            <a:avLst/>
          </a:prstGeom>
          <a:noFill/>
        </p:spPr>
        <p:txBody>
          <a:bodyPr wrap="none" rtlCol="0">
            <a:spAutoFit/>
          </a:bodyPr>
          <a:lstStyle/>
          <a:p>
            <a:r>
              <a:rPr lang="en-US" sz="1200" dirty="0">
                <a:effectLst/>
              </a:rPr>
              <a:t>To test the API using a client other than the API Gateway test-invoke-request feature, you must first deploy it to a stage. </a:t>
            </a:r>
          </a:p>
          <a:p>
            <a:r>
              <a:rPr lang="en-US" sz="1200" dirty="0">
                <a:effectLst/>
              </a:rPr>
              <a:t>Stages are meant to help with the development lifecycle of an API. For example, when you first build your API, you deploy it to a development stage. </a:t>
            </a:r>
          </a:p>
          <a:p>
            <a:r>
              <a:rPr lang="en-US" sz="1200" dirty="0">
                <a:effectLst/>
              </a:rPr>
              <a:t>When you are ready for production, you can then deploy it to a production stage. </a:t>
            </a:r>
          </a:p>
          <a:p>
            <a:endParaRPr lang="en-US" sz="1200" dirty="0">
              <a:effectLst/>
            </a:endParaRPr>
          </a:p>
          <a:p>
            <a:r>
              <a:rPr lang="en-US" sz="1200" dirty="0">
                <a:effectLst/>
              </a:rPr>
              <a:t>Once the deployment process is finished, the Stage Editor pane is displayed showing the URL to invoke the API's GET / method request in the Invoke URL field. </a:t>
            </a:r>
          </a:p>
          <a:p>
            <a:endParaRPr lang="en-US" sz="1200" dirty="0">
              <a:effectLst/>
            </a:endParaRPr>
          </a:p>
          <a:p>
            <a:r>
              <a:rPr lang="en-US" sz="1200" dirty="0">
                <a:effectLst/>
              </a:rPr>
              <a:t>The State Editor also allows you to manage and optimize a particular deployment. </a:t>
            </a:r>
          </a:p>
          <a:p>
            <a:r>
              <a:rPr lang="en-US" sz="1200" dirty="0">
                <a:effectLst/>
              </a:rPr>
              <a:t>For example, you can set up stage settings to enable caching, customize request throttling, configure logging, or define stage variables. </a:t>
            </a:r>
          </a:p>
          <a:p>
            <a:r>
              <a:rPr lang="en-US" sz="1200" dirty="0">
                <a:effectLst/>
              </a:rPr>
              <a:t>The next slides describe these deployment qualities of service in more detail.</a:t>
            </a:r>
          </a:p>
        </p:txBody>
      </p:sp>
    </p:spTree>
    <p:extLst>
      <p:ext uri="{BB962C8B-B14F-4D97-AF65-F5344CB8AC3E}">
        <p14:creationId xmlns:p14="http://schemas.microsoft.com/office/powerpoint/2010/main" val="4262061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D69112-D48F-4C3D-8476-81085F22A05D}"/>
              </a:ext>
            </a:extLst>
          </p:cNvPr>
          <p:cNvPicPr>
            <a:picLocks noChangeAspect="1"/>
          </p:cNvPicPr>
          <p:nvPr/>
        </p:nvPicPr>
        <p:blipFill>
          <a:blip r:embed="rId2"/>
          <a:stretch>
            <a:fillRect/>
          </a:stretch>
        </p:blipFill>
        <p:spPr>
          <a:xfrm>
            <a:off x="1990820" y="509012"/>
            <a:ext cx="9375601" cy="5393948"/>
          </a:xfrm>
          <a:prstGeom prst="rect">
            <a:avLst/>
          </a:prstGeom>
        </p:spPr>
      </p:pic>
    </p:spTree>
    <p:extLst>
      <p:ext uri="{BB962C8B-B14F-4D97-AF65-F5344CB8AC3E}">
        <p14:creationId xmlns:p14="http://schemas.microsoft.com/office/powerpoint/2010/main" val="1255650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C8D3F-AD92-404D-AA4D-4414DC575A63}"/>
              </a:ext>
            </a:extLst>
          </p:cNvPr>
          <p:cNvSpPr txBox="1"/>
          <p:nvPr/>
        </p:nvSpPr>
        <p:spPr>
          <a:xfrm>
            <a:off x="153640" y="1463040"/>
            <a:ext cx="11640879" cy="3046988"/>
          </a:xfrm>
          <a:prstGeom prst="rect">
            <a:avLst/>
          </a:prstGeom>
          <a:noFill/>
        </p:spPr>
        <p:txBody>
          <a:bodyPr wrap="none" rtlCol="0">
            <a:spAutoFit/>
          </a:bodyPr>
          <a:lstStyle/>
          <a:p>
            <a:r>
              <a:rPr lang="en-US" sz="1200" dirty="0">
                <a:effectLst/>
              </a:rPr>
              <a:t>You can add caching to API calls by provisioning an Amazon API Gateway cache and specifying its size in gigabytes. </a:t>
            </a:r>
          </a:p>
          <a:p>
            <a:r>
              <a:rPr lang="en-US" sz="1200" dirty="0">
                <a:effectLst/>
              </a:rPr>
              <a:t>The cache is provisioned for a specific stage of your APIs.</a:t>
            </a:r>
          </a:p>
          <a:p>
            <a:r>
              <a:rPr lang="en-US" sz="1200" dirty="0">
                <a:effectLst/>
              </a:rPr>
              <a:t>This improves performance and reduces the traffic sent to your back end. Cache settings allow you to control the way the cache key is built and the time-to-live (TTL) of the data stored </a:t>
            </a:r>
          </a:p>
          <a:p>
            <a:r>
              <a:rPr lang="en-US" sz="1200" dirty="0">
                <a:effectLst/>
              </a:rPr>
              <a:t>     for each method. Amazon API Gateway also exposes management APIs that help you invalidate the cache for each stage. </a:t>
            </a:r>
          </a:p>
          <a:p>
            <a:endParaRPr lang="en-US" sz="1200" dirty="0">
              <a:effectLst/>
            </a:endParaRPr>
          </a:p>
          <a:p>
            <a:r>
              <a:rPr lang="en-US" sz="1200" dirty="0">
                <a:effectLst/>
              </a:rPr>
              <a:t>To enable API caching, select the </a:t>
            </a:r>
            <a:r>
              <a:rPr lang="en-US" sz="1200" b="1" dirty="0">
                <a:effectLst/>
              </a:rPr>
              <a:t>Enable API </a:t>
            </a:r>
            <a:r>
              <a:rPr lang="en-US" sz="1200" dirty="0">
                <a:effectLst/>
              </a:rPr>
              <a:t>cache option under the </a:t>
            </a:r>
            <a:r>
              <a:rPr lang="en-US" sz="1200" b="1" dirty="0">
                <a:effectLst/>
              </a:rPr>
              <a:t>Cache Settings </a:t>
            </a:r>
            <a:r>
              <a:rPr lang="en-US" sz="1200" dirty="0">
                <a:effectLst/>
              </a:rPr>
              <a:t>section. </a:t>
            </a:r>
          </a:p>
          <a:p>
            <a:r>
              <a:rPr lang="en-US" sz="1200" dirty="0">
                <a:effectLst/>
              </a:rPr>
              <a:t>Then, choose desired options and associated values for </a:t>
            </a:r>
            <a:r>
              <a:rPr lang="en-US" sz="1200" b="1" dirty="0">
                <a:effectLst/>
              </a:rPr>
              <a:t>Cache capacity</a:t>
            </a:r>
            <a:r>
              <a:rPr lang="en-US" sz="1200" dirty="0">
                <a:effectLst/>
              </a:rPr>
              <a:t>, Encrypt cache data, </a:t>
            </a:r>
            <a:r>
              <a:rPr lang="en-US" sz="1200" b="1" dirty="0">
                <a:effectLst/>
              </a:rPr>
              <a:t>Cache time-to-live (TTL</a:t>
            </a:r>
            <a:r>
              <a:rPr lang="en-US" sz="1200" dirty="0">
                <a:effectLst/>
              </a:rPr>
              <a:t>), as well as the requirements for </a:t>
            </a:r>
            <a:r>
              <a:rPr lang="en-US" sz="1200" b="1" dirty="0">
                <a:effectLst/>
              </a:rPr>
              <a:t>Per-key cache invalidation</a:t>
            </a:r>
            <a:r>
              <a:rPr lang="en-US" sz="1200" dirty="0">
                <a:effectLst/>
              </a:rPr>
              <a:t>. </a:t>
            </a:r>
          </a:p>
          <a:p>
            <a:endParaRPr lang="en-US" sz="1200" dirty="0">
              <a:effectLst/>
            </a:endParaRPr>
          </a:p>
          <a:p>
            <a:r>
              <a:rPr lang="en-US" sz="1200" dirty="0">
                <a:effectLst/>
              </a:rPr>
              <a:t>The minimum and maximum values for </a:t>
            </a:r>
            <a:r>
              <a:rPr lang="en-US" sz="1200" b="1" dirty="0">
                <a:effectLst/>
              </a:rPr>
              <a:t>Cache capacity </a:t>
            </a:r>
            <a:r>
              <a:rPr lang="en-US" sz="1200" dirty="0">
                <a:effectLst/>
              </a:rPr>
              <a:t>are 0.5GB and 237GB, respectively. </a:t>
            </a:r>
          </a:p>
          <a:p>
            <a:endParaRPr lang="en-US" sz="1200" dirty="0"/>
          </a:p>
          <a:p>
            <a:r>
              <a:rPr lang="en-US" sz="1200" dirty="0">
                <a:effectLst/>
              </a:rPr>
              <a:t>The default TTL value for API caching is 300 seconds. The maximum TTL value is 3600 seconds.    TTL=0 means caching is disabled. </a:t>
            </a:r>
          </a:p>
          <a:p>
            <a:endParaRPr lang="en-US" sz="1200" dirty="0"/>
          </a:p>
          <a:p>
            <a:r>
              <a:rPr lang="en-US" sz="1200" dirty="0">
                <a:effectLst/>
              </a:rPr>
              <a:t>You can set-up cache invalidation by a client to require authorization and choose how unauthorized requests are handled from one of three ways: </a:t>
            </a:r>
          </a:p>
          <a:p>
            <a:r>
              <a:rPr lang="en-US" sz="1200" dirty="0">
                <a:effectLst/>
              </a:rPr>
              <a:t>• Fail the request with 403 status code: Return a 403 Unauthorized response.</a:t>
            </a:r>
          </a:p>
          <a:p>
            <a:r>
              <a:rPr lang="en-US" sz="1200" dirty="0">
                <a:effectLst/>
              </a:rPr>
              <a:t>  Ignore cache control header; Add a warning in response header: Process the request and add a warning header in the response. </a:t>
            </a:r>
          </a:p>
          <a:p>
            <a:r>
              <a:rPr lang="en-US" sz="1200" dirty="0">
                <a:effectLst/>
              </a:rPr>
              <a:t>• Ignore cache control header: Process the request and do not add a warning header in the response. </a:t>
            </a:r>
          </a:p>
        </p:txBody>
      </p:sp>
    </p:spTree>
    <p:extLst>
      <p:ext uri="{BB962C8B-B14F-4D97-AF65-F5344CB8AC3E}">
        <p14:creationId xmlns:p14="http://schemas.microsoft.com/office/powerpoint/2010/main" val="3961251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5B3F48-E06F-41CB-8619-1358CDDF47DE}"/>
              </a:ext>
            </a:extLst>
          </p:cNvPr>
          <p:cNvPicPr>
            <a:picLocks noChangeAspect="1"/>
          </p:cNvPicPr>
          <p:nvPr/>
        </p:nvPicPr>
        <p:blipFill>
          <a:blip r:embed="rId2"/>
          <a:stretch>
            <a:fillRect/>
          </a:stretch>
        </p:blipFill>
        <p:spPr>
          <a:xfrm>
            <a:off x="1804308" y="252524"/>
            <a:ext cx="8359864" cy="4747671"/>
          </a:xfrm>
          <a:prstGeom prst="rect">
            <a:avLst/>
          </a:prstGeom>
        </p:spPr>
      </p:pic>
      <p:sp>
        <p:nvSpPr>
          <p:cNvPr id="3" name="TextBox 2">
            <a:extLst>
              <a:ext uri="{FF2B5EF4-FFF2-40B4-BE49-F238E27FC236}">
                <a16:creationId xmlns:a16="http://schemas.microsoft.com/office/drawing/2014/main" id="{66223E2D-E8B9-43FB-A332-16F4E797EDFB}"/>
              </a:ext>
            </a:extLst>
          </p:cNvPr>
          <p:cNvSpPr txBox="1"/>
          <p:nvPr/>
        </p:nvSpPr>
        <p:spPr>
          <a:xfrm>
            <a:off x="111760" y="4919008"/>
            <a:ext cx="10254795" cy="1938992"/>
          </a:xfrm>
          <a:prstGeom prst="rect">
            <a:avLst/>
          </a:prstGeom>
          <a:noFill/>
        </p:spPr>
        <p:txBody>
          <a:bodyPr wrap="none" rtlCol="0">
            <a:spAutoFit/>
          </a:bodyPr>
          <a:lstStyle/>
          <a:p>
            <a:r>
              <a:rPr lang="en-US" sz="1200" dirty="0">
                <a:effectLst/>
              </a:rPr>
              <a:t>As an API developer, you can set the limits for individual API stages or methods to improve overall performance across all APIs in your account. </a:t>
            </a:r>
          </a:p>
          <a:p>
            <a:r>
              <a:rPr lang="en-US" sz="1200" dirty="0">
                <a:effectLst/>
              </a:rPr>
              <a:t>The two limits that you can set are: </a:t>
            </a:r>
          </a:p>
          <a:p>
            <a:r>
              <a:rPr lang="en-US" sz="1200" dirty="0">
                <a:effectLst/>
              </a:rPr>
              <a:t>• Rate: Average number of request per seconds over an extended period of time (Steady-state request rate). The default value is 10,000 requests per second. </a:t>
            </a:r>
          </a:p>
          <a:p>
            <a:r>
              <a:rPr lang="en-US" sz="1200" dirty="0">
                <a:effectLst/>
              </a:rPr>
              <a:t>• Burst: Maximum number of concurrent requests that API Gateway can fulfill at any moment. </a:t>
            </a:r>
          </a:p>
          <a:p>
            <a:r>
              <a:rPr lang="en-US" sz="1200" dirty="0">
                <a:effectLst/>
              </a:rPr>
              <a:t>The default value is 5,000 requests. If this limit is exceeded, API Gateway returns an </a:t>
            </a:r>
            <a:r>
              <a:rPr lang="en-US" sz="1200" i="1" dirty="0">
                <a:effectLst/>
              </a:rPr>
              <a:t>HTTP 429 Too Many Requests </a:t>
            </a:r>
            <a:r>
              <a:rPr lang="en-US" sz="1200" dirty="0">
                <a:effectLst/>
              </a:rPr>
              <a:t>error </a:t>
            </a:r>
            <a:r>
              <a:rPr lang="en-US" sz="1200" dirty="0" err="1">
                <a:effectLst/>
              </a:rPr>
              <a:t>respons</a:t>
            </a:r>
            <a:r>
              <a:rPr lang="en-US" sz="1200" dirty="0">
                <a:effectLst/>
              </a:rPr>
              <a:t>.</a:t>
            </a:r>
          </a:p>
          <a:p>
            <a:endParaRPr lang="en-US" sz="1200" dirty="0"/>
          </a:p>
          <a:p>
            <a:r>
              <a:rPr lang="en-US" sz="1200" dirty="0">
                <a:effectLst/>
              </a:rPr>
              <a:t>Note that default method throttling limits are bounded by the account-level rate limits and will never exceed them at runtime even if you specify higher values. </a:t>
            </a:r>
          </a:p>
          <a:p>
            <a:endParaRPr lang="en-US" sz="1200" dirty="0"/>
          </a:p>
          <a:p>
            <a:r>
              <a:rPr lang="en-US" sz="1200" dirty="0">
                <a:effectLst/>
              </a:rPr>
              <a:t>As an alternative, to throttle requests at the client level, you can define a Usage Plan. In addition to throttling, a usage plan also allows to impose request quotas. </a:t>
            </a:r>
          </a:p>
          <a:p>
            <a:r>
              <a:rPr lang="en-US" sz="1200" dirty="0">
                <a:effectLst/>
              </a:rPr>
              <a:t>The creation of a usage plan is described later in this unit.</a:t>
            </a:r>
          </a:p>
        </p:txBody>
      </p:sp>
    </p:spTree>
    <p:extLst>
      <p:ext uri="{BB962C8B-B14F-4D97-AF65-F5344CB8AC3E}">
        <p14:creationId xmlns:p14="http://schemas.microsoft.com/office/powerpoint/2010/main" val="3724377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674034-F800-4362-96A1-63D200A05E28}"/>
              </a:ext>
            </a:extLst>
          </p:cNvPr>
          <p:cNvPicPr>
            <a:picLocks noChangeAspect="1"/>
          </p:cNvPicPr>
          <p:nvPr/>
        </p:nvPicPr>
        <p:blipFill>
          <a:blip r:embed="rId2"/>
          <a:stretch>
            <a:fillRect/>
          </a:stretch>
        </p:blipFill>
        <p:spPr>
          <a:xfrm>
            <a:off x="2039253" y="133233"/>
            <a:ext cx="8458933" cy="4785775"/>
          </a:xfrm>
          <a:prstGeom prst="rect">
            <a:avLst/>
          </a:prstGeom>
        </p:spPr>
      </p:pic>
      <p:sp>
        <p:nvSpPr>
          <p:cNvPr id="3" name="TextBox 2">
            <a:extLst>
              <a:ext uri="{FF2B5EF4-FFF2-40B4-BE49-F238E27FC236}">
                <a16:creationId xmlns:a16="http://schemas.microsoft.com/office/drawing/2014/main" id="{3EF5DA5F-543E-4704-A122-E2476ED5F16C}"/>
              </a:ext>
            </a:extLst>
          </p:cNvPr>
          <p:cNvSpPr txBox="1"/>
          <p:nvPr/>
        </p:nvSpPr>
        <p:spPr>
          <a:xfrm>
            <a:off x="0" y="4919008"/>
            <a:ext cx="11906657" cy="1938992"/>
          </a:xfrm>
          <a:prstGeom prst="rect">
            <a:avLst/>
          </a:prstGeom>
          <a:noFill/>
        </p:spPr>
        <p:txBody>
          <a:bodyPr wrap="none" rtlCol="0">
            <a:spAutoFit/>
          </a:bodyPr>
          <a:lstStyle/>
          <a:p>
            <a:r>
              <a:rPr lang="en-US" sz="1200" dirty="0">
                <a:effectLst/>
              </a:rPr>
              <a:t>Document your API To help developers understand the behaviors, and the input and output formats of your API. </a:t>
            </a:r>
          </a:p>
          <a:p>
            <a:endParaRPr lang="en-US" sz="1200" dirty="0">
              <a:effectLst/>
            </a:endParaRPr>
          </a:p>
          <a:p>
            <a:r>
              <a:rPr lang="en-US" sz="1200" dirty="0">
                <a:effectLst/>
              </a:rPr>
              <a:t>API Gateway API documentation consists of individual documentation parts associated with specific API entities that include API, resource, method, request, response, message parameters</a:t>
            </a:r>
          </a:p>
          <a:p>
            <a:r>
              <a:rPr lang="en-US" sz="1200" dirty="0">
                <a:effectLst/>
              </a:rPr>
              <a:t> (path, query, and header), as well as authorizers and models. </a:t>
            </a:r>
          </a:p>
          <a:p>
            <a:endParaRPr lang="en-US" sz="1200" dirty="0"/>
          </a:p>
          <a:p>
            <a:r>
              <a:rPr lang="en-US" sz="1200" dirty="0">
                <a:effectLst/>
              </a:rPr>
              <a:t>API Gateway offers the ability to create, update, and delete documentation associated with each portion of your API. </a:t>
            </a:r>
          </a:p>
          <a:p>
            <a:r>
              <a:rPr lang="en-US" sz="1200" dirty="0">
                <a:effectLst/>
              </a:rPr>
              <a:t>You can access documentation-related APIs through the AWS SDKs, CLI, via RESTful calls, or by editing the documentation strings directly in the API Gateway console. </a:t>
            </a:r>
          </a:p>
          <a:p>
            <a:endParaRPr lang="en-US" sz="1200" dirty="0"/>
          </a:p>
          <a:p>
            <a:r>
              <a:rPr lang="en-US" sz="1200" dirty="0">
                <a:effectLst/>
              </a:rPr>
              <a:t>Documentation can also be imported as a Swagger file, either as part of the API or separately, allowing you to add or update the documentation without disturbing the API definition. </a:t>
            </a:r>
          </a:p>
          <a:p>
            <a:r>
              <a:rPr lang="en-US" sz="1200" dirty="0">
                <a:effectLst/>
              </a:rPr>
              <a:t>API Gateway conforms to the Open API specification for documentation imported from, or exported to, Swagger files. </a:t>
            </a:r>
          </a:p>
        </p:txBody>
      </p:sp>
    </p:spTree>
    <p:extLst>
      <p:ext uri="{BB962C8B-B14F-4D97-AF65-F5344CB8AC3E}">
        <p14:creationId xmlns:p14="http://schemas.microsoft.com/office/powerpoint/2010/main" val="15426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87D53-5C91-4C02-91D4-13293A39620C}"/>
              </a:ext>
            </a:extLst>
          </p:cNvPr>
          <p:cNvPicPr>
            <a:picLocks noChangeAspect="1"/>
          </p:cNvPicPr>
          <p:nvPr/>
        </p:nvPicPr>
        <p:blipFill>
          <a:blip r:embed="rId2"/>
          <a:stretch>
            <a:fillRect/>
          </a:stretch>
        </p:blipFill>
        <p:spPr>
          <a:xfrm>
            <a:off x="2407920" y="178855"/>
            <a:ext cx="7812133" cy="4370821"/>
          </a:xfrm>
          <a:prstGeom prst="rect">
            <a:avLst/>
          </a:prstGeom>
        </p:spPr>
      </p:pic>
      <p:sp>
        <p:nvSpPr>
          <p:cNvPr id="3" name="TextBox 2">
            <a:extLst>
              <a:ext uri="{FF2B5EF4-FFF2-40B4-BE49-F238E27FC236}">
                <a16:creationId xmlns:a16="http://schemas.microsoft.com/office/drawing/2014/main" id="{4486589A-8095-4867-86E7-078D8D7DA66C}"/>
              </a:ext>
            </a:extLst>
          </p:cNvPr>
          <p:cNvSpPr txBox="1"/>
          <p:nvPr/>
        </p:nvSpPr>
        <p:spPr>
          <a:xfrm>
            <a:off x="132080" y="4549676"/>
            <a:ext cx="8130944" cy="2308324"/>
          </a:xfrm>
          <a:prstGeom prst="rect">
            <a:avLst/>
          </a:prstGeom>
          <a:noFill/>
        </p:spPr>
        <p:txBody>
          <a:bodyPr wrap="none" rtlCol="0">
            <a:spAutoFit/>
          </a:bodyPr>
          <a:lstStyle/>
          <a:p>
            <a:r>
              <a:rPr lang="en-US" sz="1200" dirty="0">
                <a:effectLst/>
              </a:rPr>
              <a:t>To call your API programmatically, you must generate a platform or language-specific SDK for it. </a:t>
            </a:r>
          </a:p>
          <a:p>
            <a:r>
              <a:rPr lang="en-US" sz="1200" dirty="0">
                <a:effectLst/>
              </a:rPr>
              <a:t>Currently, API Gateway supports generating an SDK for an API in Java, Java for Android, JavaScript, Objective-C, Swift, and Ruby. </a:t>
            </a:r>
          </a:p>
          <a:p>
            <a:endParaRPr lang="en-US" sz="1200" dirty="0">
              <a:effectLst/>
            </a:endParaRPr>
          </a:p>
          <a:p>
            <a:r>
              <a:rPr lang="en-US" sz="1200" dirty="0">
                <a:effectLst/>
              </a:rPr>
              <a:t>To generate an SDK: </a:t>
            </a:r>
          </a:p>
          <a:p>
            <a:pPr marL="342900" indent="-342900">
              <a:buAutoNum type="arabicPeriod"/>
            </a:pPr>
            <a:r>
              <a:rPr lang="en-US" sz="1200" dirty="0">
                <a:effectLst/>
              </a:rPr>
              <a:t>In the Stage Editor’s SDK Generation tab, in the Platform drop-down box, select the target platform. </a:t>
            </a:r>
          </a:p>
          <a:p>
            <a:r>
              <a:rPr lang="en-US" sz="1200" dirty="0">
                <a:effectLst/>
              </a:rPr>
              <a:t>2. Specify any additionally required parameters, which vary by platform. </a:t>
            </a:r>
          </a:p>
          <a:p>
            <a:r>
              <a:rPr lang="en-US" sz="1200" dirty="0">
                <a:effectLst/>
              </a:rPr>
              <a:t>3. Click Generate SDK, and then follow the on-screen directions to download the zip file containing the generated SDK. </a:t>
            </a:r>
          </a:p>
          <a:p>
            <a:endParaRPr lang="en-US" sz="1200" dirty="0"/>
          </a:p>
          <a:p>
            <a:r>
              <a:rPr lang="en-US" sz="1200" b="1" dirty="0">
                <a:effectLst/>
              </a:rPr>
              <a:t>Important</a:t>
            </a:r>
            <a:r>
              <a:rPr lang="en-US" sz="1200" dirty="0">
                <a:effectLst/>
              </a:rPr>
              <a:t>: Every time you update an API, you must redeploy it and regenerate the SDK to include the updates. </a:t>
            </a:r>
          </a:p>
          <a:p>
            <a:endParaRPr lang="en-US" sz="1200" dirty="0"/>
          </a:p>
          <a:p>
            <a:r>
              <a:rPr lang="en-US" sz="1200" dirty="0">
                <a:effectLst/>
              </a:rPr>
              <a:t>For instructions on how to use the generated SDK for each platform, see “Call API through Generated SDKs” at</a:t>
            </a:r>
          </a:p>
          <a:p>
            <a:r>
              <a:rPr lang="en-US" sz="1200" dirty="0">
                <a:effectLst/>
              </a:rPr>
              <a:t> https://docs.aws.amazon.com/apigateway/latest/developerguide/how-to-call-api-using-generated-sdk.html</a:t>
            </a:r>
          </a:p>
        </p:txBody>
      </p:sp>
    </p:spTree>
    <p:extLst>
      <p:ext uri="{BB962C8B-B14F-4D97-AF65-F5344CB8AC3E}">
        <p14:creationId xmlns:p14="http://schemas.microsoft.com/office/powerpoint/2010/main" val="1249716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2C7C9-CE72-48CB-9D60-D3102133B3D8}"/>
              </a:ext>
            </a:extLst>
          </p:cNvPr>
          <p:cNvPicPr>
            <a:picLocks noChangeAspect="1"/>
          </p:cNvPicPr>
          <p:nvPr/>
        </p:nvPicPr>
        <p:blipFill>
          <a:blip r:embed="rId2"/>
          <a:stretch>
            <a:fillRect/>
          </a:stretch>
        </p:blipFill>
        <p:spPr>
          <a:xfrm>
            <a:off x="1927499" y="163623"/>
            <a:ext cx="8337002" cy="4762913"/>
          </a:xfrm>
          <a:prstGeom prst="rect">
            <a:avLst/>
          </a:prstGeom>
        </p:spPr>
      </p:pic>
      <p:sp>
        <p:nvSpPr>
          <p:cNvPr id="3" name="TextBox 2">
            <a:extLst>
              <a:ext uri="{FF2B5EF4-FFF2-40B4-BE49-F238E27FC236}">
                <a16:creationId xmlns:a16="http://schemas.microsoft.com/office/drawing/2014/main" id="{C4105C45-6D2D-4E33-A595-141D3E2DE39C}"/>
              </a:ext>
            </a:extLst>
          </p:cNvPr>
          <p:cNvSpPr txBox="1"/>
          <p:nvPr/>
        </p:nvSpPr>
        <p:spPr>
          <a:xfrm>
            <a:off x="254000" y="5191760"/>
            <a:ext cx="7632923" cy="461665"/>
          </a:xfrm>
          <a:prstGeom prst="rect">
            <a:avLst/>
          </a:prstGeom>
          <a:noFill/>
        </p:spPr>
        <p:txBody>
          <a:bodyPr wrap="none" rtlCol="0">
            <a:spAutoFit/>
          </a:bodyPr>
          <a:lstStyle/>
          <a:p>
            <a:r>
              <a:rPr lang="en-US" sz="1200" dirty="0">
                <a:effectLst/>
              </a:rPr>
              <a:t>This slide shows the JavaScript code provided in the generated SDK to invoke the Pet Store GET / method (Home page). </a:t>
            </a:r>
          </a:p>
          <a:p>
            <a:r>
              <a:rPr lang="en-US" sz="1200" dirty="0">
                <a:effectLst/>
              </a:rPr>
              <a:t>Note that some code was omitted to simplify the example.</a:t>
            </a:r>
          </a:p>
        </p:txBody>
      </p:sp>
    </p:spTree>
    <p:extLst>
      <p:ext uri="{BB962C8B-B14F-4D97-AF65-F5344CB8AC3E}">
        <p14:creationId xmlns:p14="http://schemas.microsoft.com/office/powerpoint/2010/main" val="2386721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0362FC-34E7-4ADA-8412-40DBD581794F}"/>
              </a:ext>
            </a:extLst>
          </p:cNvPr>
          <p:cNvPicPr>
            <a:picLocks noChangeAspect="1"/>
          </p:cNvPicPr>
          <p:nvPr/>
        </p:nvPicPr>
        <p:blipFill>
          <a:blip r:embed="rId2"/>
          <a:stretch>
            <a:fillRect/>
          </a:stretch>
        </p:blipFill>
        <p:spPr>
          <a:xfrm>
            <a:off x="1900826" y="1032302"/>
            <a:ext cx="8390347" cy="4793395"/>
          </a:xfrm>
          <a:prstGeom prst="rect">
            <a:avLst/>
          </a:prstGeom>
        </p:spPr>
      </p:pic>
    </p:spTree>
    <p:extLst>
      <p:ext uri="{BB962C8B-B14F-4D97-AF65-F5344CB8AC3E}">
        <p14:creationId xmlns:p14="http://schemas.microsoft.com/office/powerpoint/2010/main" val="141646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7BB5B-F16B-4ABE-8560-AF03C26939BF}"/>
              </a:ext>
            </a:extLst>
          </p:cNvPr>
          <p:cNvPicPr>
            <a:picLocks noChangeAspect="1"/>
          </p:cNvPicPr>
          <p:nvPr/>
        </p:nvPicPr>
        <p:blipFill>
          <a:blip r:embed="rId2"/>
          <a:stretch>
            <a:fillRect/>
          </a:stretch>
        </p:blipFill>
        <p:spPr>
          <a:xfrm>
            <a:off x="3413760" y="0"/>
            <a:ext cx="6016806" cy="3433474"/>
          </a:xfrm>
          <a:prstGeom prst="rect">
            <a:avLst/>
          </a:prstGeom>
        </p:spPr>
      </p:pic>
      <p:sp>
        <p:nvSpPr>
          <p:cNvPr id="3" name="TextBox 2">
            <a:extLst>
              <a:ext uri="{FF2B5EF4-FFF2-40B4-BE49-F238E27FC236}">
                <a16:creationId xmlns:a16="http://schemas.microsoft.com/office/drawing/2014/main" id="{9AF62B6C-C7F0-4AD8-8F68-3CC6A34A155E}"/>
              </a:ext>
            </a:extLst>
          </p:cNvPr>
          <p:cNvSpPr txBox="1"/>
          <p:nvPr/>
        </p:nvSpPr>
        <p:spPr>
          <a:xfrm>
            <a:off x="457200" y="3257014"/>
            <a:ext cx="11897360" cy="3600986"/>
          </a:xfrm>
          <a:prstGeom prst="rect">
            <a:avLst/>
          </a:prstGeom>
          <a:noFill/>
        </p:spPr>
        <p:txBody>
          <a:bodyPr wrap="none" rtlCol="0">
            <a:spAutoFit/>
          </a:bodyPr>
          <a:lstStyle/>
          <a:p>
            <a:r>
              <a:rPr lang="en-US" sz="1200" b="1" dirty="0">
                <a:effectLst/>
              </a:rPr>
              <a:t>Proxy Integration </a:t>
            </a:r>
          </a:p>
          <a:p>
            <a:r>
              <a:rPr lang="en-US" sz="1200" dirty="0">
                <a:effectLst/>
              </a:rPr>
              <a:t>With the Lambda proxy integration, the setup is simple because the input to the integrated Lambda function is the as-is input request from the client. </a:t>
            </a:r>
          </a:p>
          <a:p>
            <a:r>
              <a:rPr lang="en-US" sz="1200" dirty="0">
                <a:effectLst/>
              </a:rPr>
              <a:t>This includes the request headers, query string parameters, URL path variables, payload, and API configuration data. </a:t>
            </a:r>
          </a:p>
          <a:p>
            <a:r>
              <a:rPr lang="en-US" sz="1200" dirty="0">
                <a:effectLst/>
              </a:rPr>
              <a:t>The configuration data can contain the current deployment stage name, stage variables, the user identity, and the authorization context if present. </a:t>
            </a:r>
          </a:p>
          <a:p>
            <a:r>
              <a:rPr lang="en-US" sz="1200" dirty="0">
                <a:effectLst/>
              </a:rPr>
              <a:t>For example, if the API does not require data transformation, you need to set only the integration's HTTP method to POST, the integration endpoint URI to the ARN of the Lambda function, </a:t>
            </a:r>
          </a:p>
          <a:p>
            <a:r>
              <a:rPr lang="en-US" sz="1200" dirty="0"/>
              <a:t>   </a:t>
            </a:r>
            <a:r>
              <a:rPr lang="en-US" sz="1200" dirty="0">
                <a:effectLst/>
              </a:rPr>
              <a:t>and the credential to an IAM role with permissions to allow API Gateway to call the Lambda function. </a:t>
            </a:r>
          </a:p>
          <a:p>
            <a:endParaRPr lang="en-US" sz="1200" dirty="0"/>
          </a:p>
          <a:p>
            <a:r>
              <a:rPr lang="en-US" sz="1200" dirty="0">
                <a:effectLst/>
              </a:rPr>
              <a:t>In addition, the Lambda function can use the API configuration settings to influence its execution logic. </a:t>
            </a:r>
          </a:p>
          <a:p>
            <a:r>
              <a:rPr lang="en-US" sz="1200" dirty="0"/>
              <a:t>  </a:t>
            </a:r>
            <a:r>
              <a:rPr lang="en-US" sz="1200" dirty="0">
                <a:effectLst/>
              </a:rPr>
              <a:t>After its setup, the integrated API method can evolve with the backend without modifying the existing settings. </a:t>
            </a:r>
          </a:p>
          <a:p>
            <a:r>
              <a:rPr lang="en-US" sz="1200" dirty="0"/>
              <a:t>  Th</a:t>
            </a:r>
            <a:r>
              <a:rPr lang="en-US" sz="1200" dirty="0">
                <a:effectLst/>
              </a:rPr>
              <a:t>is possible because the backend Lambda function developer parses the incoming request data and responds with results to the client. </a:t>
            </a:r>
          </a:p>
          <a:p>
            <a:endParaRPr lang="en-US" sz="1200" dirty="0">
              <a:effectLst/>
            </a:endParaRPr>
          </a:p>
          <a:p>
            <a:r>
              <a:rPr lang="en-US" sz="1200" dirty="0">
                <a:effectLst/>
              </a:rPr>
              <a:t>In general, you should use the Lambda proxy integration approach for a nimble and streamlined API setup while providing versatile and powerful features. </a:t>
            </a:r>
          </a:p>
          <a:p>
            <a:r>
              <a:rPr lang="en-US" sz="1200" dirty="0">
                <a:effectLst/>
              </a:rPr>
              <a:t>The custom integration is more difficult to setup and a legacy technology. In addition, the existing setup is likely to be inoperable when the backend Lambda function requires changes</a:t>
            </a:r>
          </a:p>
          <a:p>
            <a:r>
              <a:rPr lang="en-US" sz="1200" dirty="0"/>
              <a:t>    </a:t>
            </a:r>
            <a:r>
              <a:rPr lang="en-US" sz="1200" dirty="0">
                <a:effectLst/>
              </a:rPr>
              <a:t> in its input or output. </a:t>
            </a:r>
          </a:p>
          <a:p>
            <a:endParaRPr lang="en-US" sz="1200" dirty="0"/>
          </a:p>
          <a:p>
            <a:r>
              <a:rPr lang="en-US" sz="1200" dirty="0">
                <a:effectLst/>
              </a:rPr>
              <a:t>Custom Integration With the Lambda custom integration, the setup is more involved. In addition to the proxy integration setup steps, </a:t>
            </a:r>
          </a:p>
          <a:p>
            <a:r>
              <a:rPr lang="en-US" sz="1200" dirty="0">
                <a:effectLst/>
              </a:rPr>
              <a:t>you must also specify how the incoming request data is mapped to the integration request, and how the resulting integration response data is mapped to the method response. </a:t>
            </a:r>
          </a:p>
          <a:p>
            <a:r>
              <a:rPr lang="en-US" sz="1200" dirty="0">
                <a:effectLst/>
              </a:rPr>
              <a:t>In addition, you must map errors returned by the Lambda function in the integration response to standard HTTP error responses for the client. </a:t>
            </a:r>
          </a:p>
          <a:p>
            <a:r>
              <a:rPr lang="en-US" sz="1200" dirty="0">
                <a:effectLst/>
              </a:rPr>
              <a:t>Otherwise, by default, Lambda function errors are returned as 200 OK responses, giving the client a false status. </a:t>
            </a:r>
          </a:p>
        </p:txBody>
      </p:sp>
    </p:spTree>
    <p:extLst>
      <p:ext uri="{BB962C8B-B14F-4D97-AF65-F5344CB8AC3E}">
        <p14:creationId xmlns:p14="http://schemas.microsoft.com/office/powerpoint/2010/main" val="3058542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E61837-BCAE-4734-88F6-140743E08F1B}"/>
              </a:ext>
            </a:extLst>
          </p:cNvPr>
          <p:cNvPicPr>
            <a:picLocks noChangeAspect="1"/>
          </p:cNvPicPr>
          <p:nvPr/>
        </p:nvPicPr>
        <p:blipFill>
          <a:blip r:embed="rId2"/>
          <a:stretch>
            <a:fillRect/>
          </a:stretch>
        </p:blipFill>
        <p:spPr>
          <a:xfrm>
            <a:off x="1820809" y="1005630"/>
            <a:ext cx="8550381" cy="4846740"/>
          </a:xfrm>
          <a:prstGeom prst="rect">
            <a:avLst/>
          </a:prstGeom>
        </p:spPr>
      </p:pic>
    </p:spTree>
    <p:extLst>
      <p:ext uri="{BB962C8B-B14F-4D97-AF65-F5344CB8AC3E}">
        <p14:creationId xmlns:p14="http://schemas.microsoft.com/office/powerpoint/2010/main" val="859147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D82E15-DFD6-4FF9-BC7D-3C92174451AC}"/>
              </a:ext>
            </a:extLst>
          </p:cNvPr>
          <p:cNvPicPr>
            <a:picLocks noChangeAspect="1"/>
          </p:cNvPicPr>
          <p:nvPr/>
        </p:nvPicPr>
        <p:blipFill>
          <a:blip r:embed="rId2"/>
          <a:stretch>
            <a:fillRect/>
          </a:stretch>
        </p:blipFill>
        <p:spPr>
          <a:xfrm>
            <a:off x="1923688" y="617256"/>
            <a:ext cx="8344623" cy="4709568"/>
          </a:xfrm>
          <a:prstGeom prst="rect">
            <a:avLst/>
          </a:prstGeom>
        </p:spPr>
      </p:pic>
      <p:sp>
        <p:nvSpPr>
          <p:cNvPr id="4" name="TextBox 3">
            <a:extLst>
              <a:ext uri="{FF2B5EF4-FFF2-40B4-BE49-F238E27FC236}">
                <a16:creationId xmlns:a16="http://schemas.microsoft.com/office/drawing/2014/main" id="{05F7E8EA-CF4A-48E9-838C-20B3F809D933}"/>
              </a:ext>
            </a:extLst>
          </p:cNvPr>
          <p:cNvSpPr txBox="1"/>
          <p:nvPr/>
        </p:nvSpPr>
        <p:spPr>
          <a:xfrm>
            <a:off x="91440" y="5657671"/>
            <a:ext cx="11825610" cy="1200329"/>
          </a:xfrm>
          <a:prstGeom prst="rect">
            <a:avLst/>
          </a:prstGeom>
          <a:noFill/>
        </p:spPr>
        <p:txBody>
          <a:bodyPr wrap="none" rtlCol="0">
            <a:spAutoFit/>
          </a:bodyPr>
          <a:lstStyle/>
          <a:p>
            <a:r>
              <a:rPr lang="en-US" sz="1200" dirty="0">
                <a:effectLst/>
              </a:rPr>
              <a:t>When API requests predominantly originate from an EC2 instance or services within the same region where the API is deployed, a regional API endpoint will typically lower the latency </a:t>
            </a:r>
          </a:p>
          <a:p>
            <a:r>
              <a:rPr lang="en-US" sz="1200" dirty="0">
                <a:effectLst/>
              </a:rPr>
              <a:t>of connections and is therefore recommended for such scenarios.</a:t>
            </a:r>
          </a:p>
          <a:p>
            <a:endParaRPr lang="en-US" sz="1200" dirty="0"/>
          </a:p>
          <a:p>
            <a:r>
              <a:rPr lang="en-US" sz="1200" dirty="0">
                <a:effectLst/>
              </a:rPr>
              <a:t> It is a good practice to designate the 500 response as the default for unknown or unmapped responses from the backend. </a:t>
            </a:r>
          </a:p>
          <a:p>
            <a:r>
              <a:rPr lang="en-US" sz="1200" dirty="0">
                <a:effectLst/>
              </a:rPr>
              <a:t>Enabling CloudWatch Logs can help in troubleshooting issues with API invocations. </a:t>
            </a:r>
          </a:p>
          <a:p>
            <a:r>
              <a:rPr lang="en-US" sz="1200" dirty="0">
                <a:effectLst/>
              </a:rPr>
              <a:t>Similarly, by enabling Detailed CloudWatch Metrics, you can monitor caching, latency and invocation errors at a fine-grained level and set-up alarms to get notifications when issues occur. </a:t>
            </a:r>
          </a:p>
        </p:txBody>
      </p:sp>
    </p:spTree>
    <p:extLst>
      <p:ext uri="{BB962C8B-B14F-4D97-AF65-F5344CB8AC3E}">
        <p14:creationId xmlns:p14="http://schemas.microsoft.com/office/powerpoint/2010/main" val="12939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80F628-1AAC-48C2-903E-958CD8628AFF}"/>
              </a:ext>
            </a:extLst>
          </p:cNvPr>
          <p:cNvPicPr>
            <a:picLocks noChangeAspect="1"/>
          </p:cNvPicPr>
          <p:nvPr/>
        </p:nvPicPr>
        <p:blipFill>
          <a:blip r:embed="rId2"/>
          <a:stretch>
            <a:fillRect/>
          </a:stretch>
        </p:blipFill>
        <p:spPr>
          <a:xfrm>
            <a:off x="1904637" y="956095"/>
            <a:ext cx="8382726" cy="4945809"/>
          </a:xfrm>
          <a:prstGeom prst="rect">
            <a:avLst/>
          </a:prstGeom>
        </p:spPr>
      </p:pic>
    </p:spTree>
    <p:extLst>
      <p:ext uri="{BB962C8B-B14F-4D97-AF65-F5344CB8AC3E}">
        <p14:creationId xmlns:p14="http://schemas.microsoft.com/office/powerpoint/2010/main" val="4152284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67359-FC53-40E3-9EE1-AF6BB98E0E5E}"/>
              </a:ext>
            </a:extLst>
          </p:cNvPr>
          <p:cNvPicPr>
            <a:picLocks noChangeAspect="1"/>
          </p:cNvPicPr>
          <p:nvPr/>
        </p:nvPicPr>
        <p:blipFill>
          <a:blip r:embed="rId2"/>
          <a:stretch>
            <a:fillRect/>
          </a:stretch>
        </p:blipFill>
        <p:spPr>
          <a:xfrm>
            <a:off x="1931309" y="591614"/>
            <a:ext cx="8329382" cy="4740051"/>
          </a:xfrm>
          <a:prstGeom prst="rect">
            <a:avLst/>
          </a:prstGeom>
        </p:spPr>
      </p:pic>
      <p:sp>
        <p:nvSpPr>
          <p:cNvPr id="3" name="TextBox 2">
            <a:extLst>
              <a:ext uri="{FF2B5EF4-FFF2-40B4-BE49-F238E27FC236}">
                <a16:creationId xmlns:a16="http://schemas.microsoft.com/office/drawing/2014/main" id="{7763C67A-93C2-40E8-B442-F39D3180AA01}"/>
              </a:ext>
            </a:extLst>
          </p:cNvPr>
          <p:cNvSpPr txBox="1"/>
          <p:nvPr/>
        </p:nvSpPr>
        <p:spPr>
          <a:xfrm>
            <a:off x="508000" y="5567680"/>
            <a:ext cx="6073522" cy="923330"/>
          </a:xfrm>
          <a:prstGeom prst="rect">
            <a:avLst/>
          </a:prstGeom>
          <a:noFill/>
        </p:spPr>
        <p:txBody>
          <a:bodyPr wrap="none" rtlCol="0">
            <a:spAutoFit/>
          </a:bodyPr>
          <a:lstStyle/>
          <a:p>
            <a:r>
              <a:rPr lang="en-US" sz="1200" dirty="0">
                <a:effectLst/>
              </a:rPr>
              <a:t>AWS SAM is an AWS CloudFormation extension that is optimized for serverless resources. </a:t>
            </a:r>
          </a:p>
          <a:p>
            <a:endParaRPr lang="en-US" sz="1200" dirty="0"/>
          </a:p>
          <a:p>
            <a:r>
              <a:rPr lang="en-US" sz="1200" dirty="0">
                <a:effectLst/>
              </a:rPr>
              <a:t>For specifications on AWS SAM, see https://github.com/awslabs/serverless-application-model.</a:t>
            </a:r>
          </a:p>
          <a:p>
            <a:endParaRPr lang="en-US" dirty="0"/>
          </a:p>
        </p:txBody>
      </p:sp>
    </p:spTree>
    <p:extLst>
      <p:ext uri="{BB962C8B-B14F-4D97-AF65-F5344CB8AC3E}">
        <p14:creationId xmlns:p14="http://schemas.microsoft.com/office/powerpoint/2010/main" val="1015532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25606A-4CF8-4E3E-86B1-3EA585C3373B}"/>
              </a:ext>
            </a:extLst>
          </p:cNvPr>
          <p:cNvPicPr>
            <a:picLocks noChangeAspect="1"/>
          </p:cNvPicPr>
          <p:nvPr/>
        </p:nvPicPr>
        <p:blipFill>
          <a:blip r:embed="rId2"/>
          <a:stretch>
            <a:fillRect/>
          </a:stretch>
        </p:blipFill>
        <p:spPr>
          <a:xfrm>
            <a:off x="1832240" y="1001819"/>
            <a:ext cx="8527519" cy="4854361"/>
          </a:xfrm>
          <a:prstGeom prst="rect">
            <a:avLst/>
          </a:prstGeom>
        </p:spPr>
      </p:pic>
    </p:spTree>
    <p:extLst>
      <p:ext uri="{BB962C8B-B14F-4D97-AF65-F5344CB8AC3E}">
        <p14:creationId xmlns:p14="http://schemas.microsoft.com/office/powerpoint/2010/main" val="3766622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53EC2-8DE5-4E60-A58E-15EFA46531E2}"/>
              </a:ext>
            </a:extLst>
          </p:cNvPr>
          <p:cNvPicPr>
            <a:picLocks noChangeAspect="1"/>
          </p:cNvPicPr>
          <p:nvPr/>
        </p:nvPicPr>
        <p:blipFill>
          <a:blip r:embed="rId2"/>
          <a:stretch>
            <a:fillRect/>
          </a:stretch>
        </p:blipFill>
        <p:spPr>
          <a:xfrm>
            <a:off x="4321667" y="139670"/>
            <a:ext cx="3284505" cy="685859"/>
          </a:xfrm>
          <a:prstGeom prst="rect">
            <a:avLst/>
          </a:prstGeom>
        </p:spPr>
      </p:pic>
      <p:pic>
        <p:nvPicPr>
          <p:cNvPr id="5" name="Picture 4">
            <a:extLst>
              <a:ext uri="{FF2B5EF4-FFF2-40B4-BE49-F238E27FC236}">
                <a16:creationId xmlns:a16="http://schemas.microsoft.com/office/drawing/2014/main" id="{C0A05407-3F18-4226-8221-41D67DAFD692}"/>
              </a:ext>
            </a:extLst>
          </p:cNvPr>
          <p:cNvPicPr>
            <a:picLocks noChangeAspect="1"/>
          </p:cNvPicPr>
          <p:nvPr/>
        </p:nvPicPr>
        <p:blipFill>
          <a:blip r:embed="rId3"/>
          <a:stretch>
            <a:fillRect/>
          </a:stretch>
        </p:blipFill>
        <p:spPr>
          <a:xfrm>
            <a:off x="148224" y="1470867"/>
            <a:ext cx="5439775" cy="3101410"/>
          </a:xfrm>
          <a:prstGeom prst="rect">
            <a:avLst/>
          </a:prstGeom>
        </p:spPr>
      </p:pic>
      <p:pic>
        <p:nvPicPr>
          <p:cNvPr id="6" name="Picture 5">
            <a:extLst>
              <a:ext uri="{FF2B5EF4-FFF2-40B4-BE49-F238E27FC236}">
                <a16:creationId xmlns:a16="http://schemas.microsoft.com/office/drawing/2014/main" id="{B2BF05A0-C1BE-4961-BCC0-71BC887EB390}"/>
              </a:ext>
            </a:extLst>
          </p:cNvPr>
          <p:cNvPicPr>
            <a:picLocks noChangeAspect="1"/>
          </p:cNvPicPr>
          <p:nvPr/>
        </p:nvPicPr>
        <p:blipFill>
          <a:blip r:embed="rId4"/>
          <a:stretch>
            <a:fillRect/>
          </a:stretch>
        </p:blipFill>
        <p:spPr>
          <a:xfrm>
            <a:off x="6014720" y="1503679"/>
            <a:ext cx="5350871" cy="3063924"/>
          </a:xfrm>
          <a:prstGeom prst="rect">
            <a:avLst/>
          </a:prstGeom>
        </p:spPr>
      </p:pic>
    </p:spTree>
    <p:extLst>
      <p:ext uri="{BB962C8B-B14F-4D97-AF65-F5344CB8AC3E}">
        <p14:creationId xmlns:p14="http://schemas.microsoft.com/office/powerpoint/2010/main" val="3080910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686F4-30D6-4756-AC6B-7082C833C56E}"/>
              </a:ext>
            </a:extLst>
          </p:cNvPr>
          <p:cNvPicPr>
            <a:picLocks noChangeAspect="1"/>
          </p:cNvPicPr>
          <p:nvPr/>
        </p:nvPicPr>
        <p:blipFill>
          <a:blip r:embed="rId2"/>
          <a:stretch>
            <a:fillRect/>
          </a:stretch>
        </p:blipFill>
        <p:spPr>
          <a:xfrm>
            <a:off x="4667150" y="156182"/>
            <a:ext cx="2309060" cy="632515"/>
          </a:xfrm>
          <a:prstGeom prst="rect">
            <a:avLst/>
          </a:prstGeom>
        </p:spPr>
      </p:pic>
      <p:pic>
        <p:nvPicPr>
          <p:cNvPr id="3" name="Picture 2">
            <a:extLst>
              <a:ext uri="{FF2B5EF4-FFF2-40B4-BE49-F238E27FC236}">
                <a16:creationId xmlns:a16="http://schemas.microsoft.com/office/drawing/2014/main" id="{0FF7B52C-83CC-4411-9A9B-2C18B0EFFD78}"/>
              </a:ext>
            </a:extLst>
          </p:cNvPr>
          <p:cNvPicPr>
            <a:picLocks noChangeAspect="1"/>
          </p:cNvPicPr>
          <p:nvPr/>
        </p:nvPicPr>
        <p:blipFill>
          <a:blip r:embed="rId3"/>
          <a:stretch>
            <a:fillRect/>
          </a:stretch>
        </p:blipFill>
        <p:spPr>
          <a:xfrm>
            <a:off x="1885585" y="1047543"/>
            <a:ext cx="8420830" cy="4762913"/>
          </a:xfrm>
          <a:prstGeom prst="rect">
            <a:avLst/>
          </a:prstGeom>
        </p:spPr>
      </p:pic>
      <p:sp>
        <p:nvSpPr>
          <p:cNvPr id="4" name="Rectangle 3">
            <a:extLst>
              <a:ext uri="{FF2B5EF4-FFF2-40B4-BE49-F238E27FC236}">
                <a16:creationId xmlns:a16="http://schemas.microsoft.com/office/drawing/2014/main" id="{C02E7212-701D-488B-8350-BEFB55689BE9}"/>
              </a:ext>
            </a:extLst>
          </p:cNvPr>
          <p:cNvSpPr/>
          <p:nvPr/>
        </p:nvSpPr>
        <p:spPr>
          <a:xfrm>
            <a:off x="731520" y="5688449"/>
            <a:ext cx="7061200" cy="1169551"/>
          </a:xfrm>
          <a:prstGeom prst="rect">
            <a:avLst/>
          </a:prstGeom>
        </p:spPr>
        <p:txBody>
          <a:bodyPr wrap="square">
            <a:spAutoFit/>
          </a:bodyPr>
          <a:lstStyle/>
          <a:p>
            <a:r>
              <a:rPr lang="en-US" sz="1000" dirty="0">
                <a:effectLst/>
              </a:rPr>
              <a:t>Read left to right: </a:t>
            </a:r>
          </a:p>
          <a:p>
            <a:r>
              <a:rPr lang="en-US" sz="1000" dirty="0">
                <a:effectLst/>
              </a:rPr>
              <a:t>(True)</a:t>
            </a:r>
          </a:p>
          <a:p>
            <a:r>
              <a:rPr lang="en-US" sz="1000" dirty="0">
                <a:effectLst/>
              </a:rPr>
              <a:t> (False) You can throttle and control API usage by using a client usage throttling and quota limits specified in a Usage Plan. </a:t>
            </a:r>
          </a:p>
          <a:p>
            <a:r>
              <a:rPr lang="en-US" sz="1000" dirty="0">
                <a:effectLst/>
              </a:rPr>
              <a:t>(False) The maximum number of concurrent requests that API Gateway can fulfill at any moment is 5,000 requests, the default value. (True) </a:t>
            </a:r>
          </a:p>
          <a:p>
            <a:r>
              <a:rPr lang="en-US" sz="1000" dirty="0">
                <a:effectLst/>
              </a:rPr>
              <a:t>(True)</a:t>
            </a:r>
          </a:p>
          <a:p>
            <a:r>
              <a:rPr lang="en-US" sz="1000" dirty="0">
                <a:effectLst/>
              </a:rPr>
              <a:t> (True)</a:t>
            </a:r>
          </a:p>
        </p:txBody>
      </p:sp>
    </p:spTree>
    <p:extLst>
      <p:ext uri="{BB962C8B-B14F-4D97-AF65-F5344CB8AC3E}">
        <p14:creationId xmlns:p14="http://schemas.microsoft.com/office/powerpoint/2010/main" val="4125888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24EB8F-88A9-48B4-8C62-8C6D43A46501}"/>
              </a:ext>
            </a:extLst>
          </p:cNvPr>
          <p:cNvPicPr>
            <a:picLocks noChangeAspect="1"/>
          </p:cNvPicPr>
          <p:nvPr/>
        </p:nvPicPr>
        <p:blipFill>
          <a:blip r:embed="rId2"/>
          <a:stretch>
            <a:fillRect/>
          </a:stretch>
        </p:blipFill>
        <p:spPr>
          <a:xfrm>
            <a:off x="393339" y="487680"/>
            <a:ext cx="4426783" cy="2524966"/>
          </a:xfrm>
          <a:prstGeom prst="rect">
            <a:avLst/>
          </a:prstGeom>
        </p:spPr>
      </p:pic>
      <p:pic>
        <p:nvPicPr>
          <p:cNvPr id="3" name="Picture 2">
            <a:extLst>
              <a:ext uri="{FF2B5EF4-FFF2-40B4-BE49-F238E27FC236}">
                <a16:creationId xmlns:a16="http://schemas.microsoft.com/office/drawing/2014/main" id="{E08EC1E6-EDF0-4EEE-BC12-3C052BD0C4E3}"/>
              </a:ext>
            </a:extLst>
          </p:cNvPr>
          <p:cNvPicPr>
            <a:picLocks noChangeAspect="1"/>
          </p:cNvPicPr>
          <p:nvPr/>
        </p:nvPicPr>
        <p:blipFill>
          <a:blip r:embed="rId3"/>
          <a:stretch>
            <a:fillRect/>
          </a:stretch>
        </p:blipFill>
        <p:spPr>
          <a:xfrm>
            <a:off x="261947" y="3012646"/>
            <a:ext cx="4970819" cy="2820672"/>
          </a:xfrm>
          <a:prstGeom prst="rect">
            <a:avLst/>
          </a:prstGeom>
        </p:spPr>
      </p:pic>
      <p:sp>
        <p:nvSpPr>
          <p:cNvPr id="4" name="TextBox 3">
            <a:extLst>
              <a:ext uri="{FF2B5EF4-FFF2-40B4-BE49-F238E27FC236}">
                <a16:creationId xmlns:a16="http://schemas.microsoft.com/office/drawing/2014/main" id="{88A2BB3D-629A-404D-8135-E169047079FF}"/>
              </a:ext>
            </a:extLst>
          </p:cNvPr>
          <p:cNvSpPr txBox="1"/>
          <p:nvPr/>
        </p:nvSpPr>
        <p:spPr>
          <a:xfrm>
            <a:off x="393339" y="5833318"/>
            <a:ext cx="3339376" cy="1015663"/>
          </a:xfrm>
          <a:prstGeom prst="rect">
            <a:avLst/>
          </a:prstGeom>
          <a:noFill/>
        </p:spPr>
        <p:txBody>
          <a:bodyPr wrap="none" rtlCol="0">
            <a:spAutoFit/>
          </a:bodyPr>
          <a:lstStyle/>
          <a:p>
            <a:r>
              <a:rPr lang="en-US" sz="1000" dirty="0">
                <a:effectLst/>
              </a:rPr>
              <a:t>In the lab, you will: </a:t>
            </a:r>
          </a:p>
          <a:p>
            <a:r>
              <a:rPr lang="en-US" sz="1000" dirty="0">
                <a:effectLst/>
              </a:rPr>
              <a:t>• Create an Amazon IAM Lambda Execution Role. </a:t>
            </a:r>
          </a:p>
          <a:p>
            <a:r>
              <a:rPr lang="en-US" sz="1000" dirty="0">
                <a:effectLst/>
              </a:rPr>
              <a:t>• Create an AWS Lambda function. </a:t>
            </a:r>
          </a:p>
          <a:p>
            <a:r>
              <a:rPr lang="en-US" sz="1000" dirty="0">
                <a:effectLst/>
              </a:rPr>
              <a:t>• Configure AWS Lambda function event sources. </a:t>
            </a:r>
          </a:p>
          <a:p>
            <a:r>
              <a:rPr lang="en-US" sz="1000" dirty="0">
                <a:effectLst/>
              </a:rPr>
              <a:t>• Monitor a Lambda function by using Amazon CloudWatch. </a:t>
            </a:r>
          </a:p>
          <a:p>
            <a:r>
              <a:rPr lang="en-US" sz="1000" dirty="0">
                <a:effectLst/>
              </a:rPr>
              <a:t>• Retrieve objects from an Amazon S3 bucket.</a:t>
            </a:r>
          </a:p>
        </p:txBody>
      </p:sp>
      <p:pic>
        <p:nvPicPr>
          <p:cNvPr id="5" name="Picture 4">
            <a:extLst>
              <a:ext uri="{FF2B5EF4-FFF2-40B4-BE49-F238E27FC236}">
                <a16:creationId xmlns:a16="http://schemas.microsoft.com/office/drawing/2014/main" id="{94B82226-D0FA-4298-8546-F4C3130C29D4}"/>
              </a:ext>
            </a:extLst>
          </p:cNvPr>
          <p:cNvPicPr>
            <a:picLocks noChangeAspect="1"/>
          </p:cNvPicPr>
          <p:nvPr/>
        </p:nvPicPr>
        <p:blipFill>
          <a:blip r:embed="rId4"/>
          <a:stretch>
            <a:fillRect/>
          </a:stretch>
        </p:blipFill>
        <p:spPr>
          <a:xfrm>
            <a:off x="6258828" y="487680"/>
            <a:ext cx="4537803" cy="2585926"/>
          </a:xfrm>
          <a:prstGeom prst="rect">
            <a:avLst/>
          </a:prstGeom>
        </p:spPr>
      </p:pic>
      <p:pic>
        <p:nvPicPr>
          <p:cNvPr id="6" name="Picture 5">
            <a:extLst>
              <a:ext uri="{FF2B5EF4-FFF2-40B4-BE49-F238E27FC236}">
                <a16:creationId xmlns:a16="http://schemas.microsoft.com/office/drawing/2014/main" id="{F3D8C594-99FC-4DEF-B254-517C31423071}"/>
              </a:ext>
            </a:extLst>
          </p:cNvPr>
          <p:cNvPicPr>
            <a:picLocks noChangeAspect="1"/>
          </p:cNvPicPr>
          <p:nvPr/>
        </p:nvPicPr>
        <p:blipFill>
          <a:blip r:embed="rId5"/>
          <a:stretch>
            <a:fillRect/>
          </a:stretch>
        </p:blipFill>
        <p:spPr>
          <a:xfrm>
            <a:off x="6258828" y="3295264"/>
            <a:ext cx="4537803" cy="2546098"/>
          </a:xfrm>
          <a:prstGeom prst="rect">
            <a:avLst/>
          </a:prstGeom>
        </p:spPr>
      </p:pic>
    </p:spTree>
    <p:extLst>
      <p:ext uri="{BB962C8B-B14F-4D97-AF65-F5344CB8AC3E}">
        <p14:creationId xmlns:p14="http://schemas.microsoft.com/office/powerpoint/2010/main" val="361022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96EF3-70DE-43FB-922F-CBEAAB6B46B5}"/>
              </a:ext>
            </a:extLst>
          </p:cNvPr>
          <p:cNvPicPr>
            <a:picLocks noChangeAspect="1"/>
          </p:cNvPicPr>
          <p:nvPr/>
        </p:nvPicPr>
        <p:blipFill>
          <a:blip r:embed="rId2"/>
          <a:stretch>
            <a:fillRect/>
          </a:stretch>
        </p:blipFill>
        <p:spPr>
          <a:xfrm>
            <a:off x="1870344" y="1036112"/>
            <a:ext cx="8451312" cy="4785775"/>
          </a:xfrm>
          <a:prstGeom prst="rect">
            <a:avLst/>
          </a:prstGeom>
        </p:spPr>
      </p:pic>
    </p:spTree>
    <p:extLst>
      <p:ext uri="{BB962C8B-B14F-4D97-AF65-F5344CB8AC3E}">
        <p14:creationId xmlns:p14="http://schemas.microsoft.com/office/powerpoint/2010/main" val="187658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20FB0-46B0-4CAA-A452-D3F44ABD7809}"/>
              </a:ext>
            </a:extLst>
          </p:cNvPr>
          <p:cNvPicPr>
            <a:picLocks noChangeAspect="1"/>
          </p:cNvPicPr>
          <p:nvPr/>
        </p:nvPicPr>
        <p:blipFill>
          <a:blip r:embed="rId2"/>
          <a:stretch>
            <a:fillRect/>
          </a:stretch>
        </p:blipFill>
        <p:spPr>
          <a:xfrm>
            <a:off x="1700791" y="199818"/>
            <a:ext cx="8618967" cy="4762913"/>
          </a:xfrm>
          <a:prstGeom prst="rect">
            <a:avLst/>
          </a:prstGeom>
        </p:spPr>
      </p:pic>
      <p:sp>
        <p:nvSpPr>
          <p:cNvPr id="3" name="TextBox 2">
            <a:extLst>
              <a:ext uri="{FF2B5EF4-FFF2-40B4-BE49-F238E27FC236}">
                <a16:creationId xmlns:a16="http://schemas.microsoft.com/office/drawing/2014/main" id="{027AB467-E3FA-4FC5-8765-4E4C24EB73A6}"/>
              </a:ext>
            </a:extLst>
          </p:cNvPr>
          <p:cNvSpPr txBox="1"/>
          <p:nvPr/>
        </p:nvSpPr>
        <p:spPr>
          <a:xfrm>
            <a:off x="400050" y="5114925"/>
            <a:ext cx="10985380" cy="1292662"/>
          </a:xfrm>
          <a:prstGeom prst="rect">
            <a:avLst/>
          </a:prstGeom>
          <a:noFill/>
        </p:spPr>
        <p:txBody>
          <a:bodyPr wrap="none" rtlCol="0">
            <a:spAutoFit/>
          </a:bodyPr>
          <a:lstStyle/>
          <a:p>
            <a:r>
              <a:rPr lang="en-US" sz="1200" dirty="0">
                <a:effectLst/>
              </a:rPr>
              <a:t>Amazon API Gateway enables developers to create, publish, maintain, monitor, and secure APIs. </a:t>
            </a:r>
          </a:p>
          <a:p>
            <a:r>
              <a:rPr lang="en-US" sz="1200" dirty="0">
                <a:effectLst/>
              </a:rPr>
              <a:t>API Gateway allows you to connect your applications to AWS services and other public or private websites. </a:t>
            </a:r>
          </a:p>
          <a:p>
            <a:r>
              <a:rPr lang="en-US" sz="1200" dirty="0">
                <a:effectLst/>
              </a:rPr>
              <a:t>It provides consistent RESTful application programming interfaces (APIs) for mobile and web applications to access AWS services and other resources hosted outside of AWS. </a:t>
            </a:r>
          </a:p>
          <a:p>
            <a:r>
              <a:rPr lang="en-US" sz="1200" dirty="0">
                <a:effectLst/>
              </a:rPr>
              <a:t>As a gateway, it handles all the tasks involved in accepting and processing up to hundreds of thousands of concurrent API calls, including traffic management, </a:t>
            </a:r>
          </a:p>
          <a:p>
            <a:r>
              <a:rPr lang="en-US" sz="1200" dirty="0"/>
              <a:t>   </a:t>
            </a:r>
            <a:r>
              <a:rPr lang="en-US" sz="1200" dirty="0">
                <a:effectLst/>
              </a:rPr>
              <a:t>authorization and access control, monitoring, and API version management. </a:t>
            </a:r>
          </a:p>
          <a:p>
            <a:endParaRPr lang="en-US" dirty="0"/>
          </a:p>
        </p:txBody>
      </p:sp>
    </p:spTree>
    <p:extLst>
      <p:ext uri="{BB962C8B-B14F-4D97-AF65-F5344CB8AC3E}">
        <p14:creationId xmlns:p14="http://schemas.microsoft.com/office/powerpoint/2010/main" val="437753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FC6CD3-3285-4741-B735-3577095A1D4E}"/>
              </a:ext>
            </a:extLst>
          </p:cNvPr>
          <p:cNvPicPr>
            <a:picLocks noChangeAspect="1"/>
          </p:cNvPicPr>
          <p:nvPr/>
        </p:nvPicPr>
        <p:blipFill>
          <a:blip r:embed="rId2"/>
          <a:stretch>
            <a:fillRect/>
          </a:stretch>
        </p:blipFill>
        <p:spPr>
          <a:xfrm>
            <a:off x="1794148" y="183943"/>
            <a:ext cx="8359864" cy="4762913"/>
          </a:xfrm>
          <a:prstGeom prst="rect">
            <a:avLst/>
          </a:prstGeom>
        </p:spPr>
      </p:pic>
      <p:sp>
        <p:nvSpPr>
          <p:cNvPr id="4" name="TextBox 3">
            <a:extLst>
              <a:ext uri="{FF2B5EF4-FFF2-40B4-BE49-F238E27FC236}">
                <a16:creationId xmlns:a16="http://schemas.microsoft.com/office/drawing/2014/main" id="{48ABCA3F-7C13-4D3A-9EA7-6816679452DB}"/>
              </a:ext>
            </a:extLst>
          </p:cNvPr>
          <p:cNvSpPr txBox="1"/>
          <p:nvPr/>
        </p:nvSpPr>
        <p:spPr>
          <a:xfrm>
            <a:off x="721360" y="5056277"/>
            <a:ext cx="10096738" cy="1754326"/>
          </a:xfrm>
          <a:prstGeom prst="rect">
            <a:avLst/>
          </a:prstGeom>
          <a:noFill/>
        </p:spPr>
        <p:txBody>
          <a:bodyPr wrap="none" rtlCol="0">
            <a:spAutoFit/>
          </a:bodyPr>
          <a:lstStyle/>
          <a:p>
            <a:r>
              <a:rPr lang="en-US" sz="1200" dirty="0">
                <a:effectLst/>
              </a:rPr>
              <a:t>For a given API, the Dashboard view displays graphs for the following metrics in a stage during a specified period of time: </a:t>
            </a:r>
          </a:p>
          <a:p>
            <a:r>
              <a:rPr lang="en-US" sz="1200" dirty="0">
                <a:effectLst/>
              </a:rPr>
              <a:t>• </a:t>
            </a:r>
            <a:r>
              <a:rPr lang="en-US" sz="1200" b="1" dirty="0">
                <a:effectLst/>
              </a:rPr>
              <a:t>API Calls</a:t>
            </a:r>
            <a:r>
              <a:rPr lang="en-US" sz="1200" dirty="0">
                <a:effectLst/>
              </a:rPr>
              <a:t>: Total number of API requests in the period.</a:t>
            </a:r>
          </a:p>
          <a:p>
            <a:r>
              <a:rPr lang="en-US" sz="1200" dirty="0">
                <a:effectLst/>
              </a:rPr>
              <a:t> • </a:t>
            </a:r>
            <a:r>
              <a:rPr lang="en-US" sz="1200" b="1" dirty="0">
                <a:effectLst/>
              </a:rPr>
              <a:t>Latency</a:t>
            </a:r>
            <a:r>
              <a:rPr lang="en-US" sz="1200" dirty="0">
                <a:effectLst/>
              </a:rPr>
              <a:t>: Time between when API Gateway receives a request from a client and when it returns a response to the client (Unit: Millisecond). </a:t>
            </a:r>
          </a:p>
          <a:p>
            <a:r>
              <a:rPr lang="en-US" sz="1200" dirty="0"/>
              <a:t>          </a:t>
            </a:r>
            <a:r>
              <a:rPr lang="en-US" sz="1200" dirty="0">
                <a:effectLst/>
              </a:rPr>
              <a:t>It includes the integration latency and other API Gateway overhead. </a:t>
            </a:r>
          </a:p>
          <a:p>
            <a:r>
              <a:rPr lang="en-US" sz="1200" dirty="0">
                <a:effectLst/>
              </a:rPr>
              <a:t>• </a:t>
            </a:r>
            <a:r>
              <a:rPr lang="en-US" sz="1200" b="1" dirty="0">
                <a:effectLst/>
              </a:rPr>
              <a:t>Integration Latency</a:t>
            </a:r>
            <a:r>
              <a:rPr lang="en-US" sz="1200" dirty="0">
                <a:effectLst/>
              </a:rPr>
              <a:t>: Time between when API Gateway relays a request to the backend and when it receives a response from the backend (Unit: Millisecond). </a:t>
            </a:r>
          </a:p>
          <a:p>
            <a:r>
              <a:rPr lang="en-US" sz="1200" b="1" dirty="0">
                <a:effectLst/>
              </a:rPr>
              <a:t>• 4xx Error</a:t>
            </a:r>
            <a:r>
              <a:rPr lang="en-US" sz="1200" dirty="0">
                <a:effectLst/>
              </a:rPr>
              <a:t>: Number of client-side errors captured in the period. </a:t>
            </a:r>
          </a:p>
          <a:p>
            <a:r>
              <a:rPr lang="en-US" sz="1200" dirty="0">
                <a:effectLst/>
              </a:rPr>
              <a:t>• </a:t>
            </a:r>
            <a:r>
              <a:rPr lang="en-US" sz="1200" b="1" dirty="0">
                <a:effectLst/>
              </a:rPr>
              <a:t>5xx Error</a:t>
            </a:r>
            <a:r>
              <a:rPr lang="en-US" sz="1200" dirty="0">
                <a:effectLst/>
              </a:rPr>
              <a:t>: Number of server-side errors captured the period. </a:t>
            </a:r>
          </a:p>
          <a:p>
            <a:endParaRPr lang="en-US" sz="1200" dirty="0"/>
          </a:p>
          <a:p>
            <a:r>
              <a:rPr lang="en-US" sz="1200" dirty="0">
                <a:effectLst/>
              </a:rPr>
              <a:t>Clicking a data point in a graph opens the Amazon CloudWatch console where you can further display and analyze the same metrics. </a:t>
            </a:r>
          </a:p>
        </p:txBody>
      </p:sp>
    </p:spTree>
    <p:extLst>
      <p:ext uri="{BB962C8B-B14F-4D97-AF65-F5344CB8AC3E}">
        <p14:creationId xmlns:p14="http://schemas.microsoft.com/office/powerpoint/2010/main" val="339443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3975A-FA6E-4272-880B-16898B5ED80C}"/>
              </a:ext>
            </a:extLst>
          </p:cNvPr>
          <p:cNvPicPr>
            <a:picLocks noChangeAspect="1"/>
          </p:cNvPicPr>
          <p:nvPr/>
        </p:nvPicPr>
        <p:blipFill>
          <a:blip r:embed="rId2"/>
          <a:stretch>
            <a:fillRect/>
          </a:stretch>
        </p:blipFill>
        <p:spPr>
          <a:xfrm>
            <a:off x="1900826" y="1043733"/>
            <a:ext cx="8390347" cy="4770533"/>
          </a:xfrm>
          <a:prstGeom prst="rect">
            <a:avLst/>
          </a:prstGeom>
        </p:spPr>
      </p:pic>
    </p:spTree>
    <p:extLst>
      <p:ext uri="{BB962C8B-B14F-4D97-AF65-F5344CB8AC3E}">
        <p14:creationId xmlns:p14="http://schemas.microsoft.com/office/powerpoint/2010/main" val="164122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A558FD-A7CC-438E-B337-32FA8F98CF7A}"/>
              </a:ext>
            </a:extLst>
          </p:cNvPr>
          <p:cNvPicPr>
            <a:picLocks noChangeAspect="1"/>
          </p:cNvPicPr>
          <p:nvPr/>
        </p:nvPicPr>
        <p:blipFill>
          <a:blip r:embed="rId2"/>
          <a:stretch>
            <a:fillRect/>
          </a:stretch>
        </p:blipFill>
        <p:spPr>
          <a:xfrm>
            <a:off x="1916068" y="456993"/>
            <a:ext cx="8359864" cy="4762913"/>
          </a:xfrm>
          <a:prstGeom prst="rect">
            <a:avLst/>
          </a:prstGeom>
        </p:spPr>
      </p:pic>
      <p:sp>
        <p:nvSpPr>
          <p:cNvPr id="3" name="TextBox 2">
            <a:extLst>
              <a:ext uri="{FF2B5EF4-FFF2-40B4-BE49-F238E27FC236}">
                <a16:creationId xmlns:a16="http://schemas.microsoft.com/office/drawing/2014/main" id="{DB734430-317C-4517-A545-4BF6C552A80C}"/>
              </a:ext>
            </a:extLst>
          </p:cNvPr>
          <p:cNvSpPr txBox="1"/>
          <p:nvPr/>
        </p:nvSpPr>
        <p:spPr>
          <a:xfrm>
            <a:off x="476250" y="5410200"/>
            <a:ext cx="9985106" cy="923330"/>
          </a:xfrm>
          <a:prstGeom prst="rect">
            <a:avLst/>
          </a:prstGeom>
          <a:noFill/>
        </p:spPr>
        <p:txBody>
          <a:bodyPr wrap="none" rtlCol="0">
            <a:spAutoFit/>
          </a:bodyPr>
          <a:lstStyle/>
          <a:p>
            <a:r>
              <a:rPr lang="en-US" sz="1200" dirty="0">
                <a:effectLst/>
              </a:rPr>
              <a:t>API Gateway offers message transformation and validation. Models can be created to define a schema for request/response messages. </a:t>
            </a:r>
          </a:p>
          <a:p>
            <a:r>
              <a:rPr lang="en-US" sz="1200" dirty="0">
                <a:effectLst/>
              </a:rPr>
              <a:t>The request/response payload and header can be validated against the model. Finally, message transformation and mapping can be done using API Gateway. </a:t>
            </a:r>
          </a:p>
          <a:p>
            <a:r>
              <a:rPr lang="en-US" sz="1200" dirty="0">
                <a:effectLst/>
              </a:rPr>
              <a:t>Customers will often map request messages to a canonical format for downstream applications using API Gateway</a:t>
            </a:r>
          </a:p>
          <a:p>
            <a:endParaRPr lang="en-US" dirty="0"/>
          </a:p>
        </p:txBody>
      </p:sp>
    </p:spTree>
    <p:extLst>
      <p:ext uri="{BB962C8B-B14F-4D97-AF65-F5344CB8AC3E}">
        <p14:creationId xmlns:p14="http://schemas.microsoft.com/office/powerpoint/2010/main" val="76823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AC6F1F-B5D2-4C90-89BD-9B8E29C18A51}"/>
              </a:ext>
            </a:extLst>
          </p:cNvPr>
          <p:cNvPicPr>
            <a:picLocks noChangeAspect="1"/>
          </p:cNvPicPr>
          <p:nvPr/>
        </p:nvPicPr>
        <p:blipFill>
          <a:blip r:embed="rId2"/>
          <a:stretch>
            <a:fillRect/>
          </a:stretch>
        </p:blipFill>
        <p:spPr>
          <a:xfrm>
            <a:off x="1919878" y="401746"/>
            <a:ext cx="8352244" cy="4816257"/>
          </a:xfrm>
          <a:prstGeom prst="rect">
            <a:avLst/>
          </a:prstGeom>
        </p:spPr>
      </p:pic>
      <p:sp>
        <p:nvSpPr>
          <p:cNvPr id="3" name="TextBox 2">
            <a:extLst>
              <a:ext uri="{FF2B5EF4-FFF2-40B4-BE49-F238E27FC236}">
                <a16:creationId xmlns:a16="http://schemas.microsoft.com/office/drawing/2014/main" id="{0F70015B-5DFA-4F11-9BA4-AC94E0FFC7FE}"/>
              </a:ext>
            </a:extLst>
          </p:cNvPr>
          <p:cNvSpPr txBox="1"/>
          <p:nvPr/>
        </p:nvSpPr>
        <p:spPr>
          <a:xfrm>
            <a:off x="390525" y="5218003"/>
            <a:ext cx="11387989" cy="1477328"/>
          </a:xfrm>
          <a:prstGeom prst="rect">
            <a:avLst/>
          </a:prstGeom>
          <a:noFill/>
        </p:spPr>
        <p:txBody>
          <a:bodyPr wrap="none" rtlCol="0">
            <a:spAutoFit/>
          </a:bodyPr>
          <a:lstStyle/>
          <a:p>
            <a:r>
              <a:rPr lang="en-US" sz="1200" dirty="0">
                <a:effectLst/>
              </a:rPr>
              <a:t>Amazon API Gateway allows you to create an API that acts as a front door for applications to access data, business logic, or functionality from your backend services, </a:t>
            </a:r>
          </a:p>
          <a:p>
            <a:r>
              <a:rPr lang="en-US" sz="1200" dirty="0">
                <a:effectLst/>
              </a:rPr>
              <a:t>such as workloads running on Amazon Elastic Compute Cloud (Amazon EC2), code running on AWS Lambda, or any web application. Exposes backed resources such as: </a:t>
            </a:r>
          </a:p>
          <a:p>
            <a:r>
              <a:rPr lang="en-US" sz="1200" dirty="0">
                <a:effectLst/>
              </a:rPr>
              <a:t>• HTTP endpoints </a:t>
            </a:r>
          </a:p>
          <a:p>
            <a:r>
              <a:rPr lang="en-US" sz="1200" dirty="0">
                <a:effectLst/>
              </a:rPr>
              <a:t>• AWS Services </a:t>
            </a:r>
          </a:p>
          <a:p>
            <a:r>
              <a:rPr lang="en-US" sz="1200" dirty="0">
                <a:effectLst/>
              </a:rPr>
              <a:t>• AWS Lambda functions Amazon API Gateway lets you operate multiple API versions and multiple stages for each version simultaneously so that existing applications can continue </a:t>
            </a:r>
          </a:p>
          <a:p>
            <a:r>
              <a:rPr lang="en-US" sz="1200" dirty="0"/>
              <a:t>     </a:t>
            </a:r>
            <a:r>
              <a:rPr lang="en-US" sz="1200" dirty="0">
                <a:effectLst/>
              </a:rPr>
              <a:t>to call previous versions after new API versions are published. </a:t>
            </a:r>
          </a:p>
          <a:p>
            <a:endParaRPr lang="en-US" dirty="0"/>
          </a:p>
        </p:txBody>
      </p:sp>
    </p:spTree>
    <p:extLst>
      <p:ext uri="{BB962C8B-B14F-4D97-AF65-F5344CB8AC3E}">
        <p14:creationId xmlns:p14="http://schemas.microsoft.com/office/powerpoint/2010/main" val="228566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ADB1C4-E5C5-486F-95A2-2BAC0AAAE9F1}"/>
              </a:ext>
            </a:extLst>
          </p:cNvPr>
          <p:cNvPicPr>
            <a:picLocks noChangeAspect="1"/>
          </p:cNvPicPr>
          <p:nvPr/>
        </p:nvPicPr>
        <p:blipFill>
          <a:blip r:embed="rId2"/>
          <a:stretch>
            <a:fillRect/>
          </a:stretch>
        </p:blipFill>
        <p:spPr>
          <a:xfrm>
            <a:off x="1912257" y="527479"/>
            <a:ext cx="8367485" cy="4755292"/>
          </a:xfrm>
          <a:prstGeom prst="rect">
            <a:avLst/>
          </a:prstGeom>
        </p:spPr>
      </p:pic>
      <p:sp>
        <p:nvSpPr>
          <p:cNvPr id="3" name="TextBox 2">
            <a:extLst>
              <a:ext uri="{FF2B5EF4-FFF2-40B4-BE49-F238E27FC236}">
                <a16:creationId xmlns:a16="http://schemas.microsoft.com/office/drawing/2014/main" id="{413B3273-AE2D-461D-9303-9165765E9BC7}"/>
              </a:ext>
            </a:extLst>
          </p:cNvPr>
          <p:cNvSpPr txBox="1"/>
          <p:nvPr/>
        </p:nvSpPr>
        <p:spPr>
          <a:xfrm>
            <a:off x="0" y="5282771"/>
            <a:ext cx="12407949" cy="1292662"/>
          </a:xfrm>
          <a:prstGeom prst="rect">
            <a:avLst/>
          </a:prstGeom>
          <a:noFill/>
        </p:spPr>
        <p:txBody>
          <a:bodyPr wrap="none" rtlCol="0">
            <a:spAutoFit/>
          </a:bodyPr>
          <a:lstStyle/>
          <a:p>
            <a:r>
              <a:rPr lang="en-US" sz="1200" dirty="0">
                <a:effectLst/>
              </a:rPr>
              <a:t>API Gateway can perform message transformation and validation: </a:t>
            </a:r>
          </a:p>
          <a:p>
            <a:r>
              <a:rPr lang="en-US" sz="1200" dirty="0">
                <a:effectLst/>
              </a:rPr>
              <a:t>• </a:t>
            </a:r>
            <a:r>
              <a:rPr lang="en-US" sz="1200" b="1" dirty="0">
                <a:effectLst/>
              </a:rPr>
              <a:t>Models</a:t>
            </a:r>
            <a:r>
              <a:rPr lang="en-US" sz="1200" dirty="0">
                <a:effectLst/>
              </a:rPr>
              <a:t> can be created to define a schema for request and response messages. </a:t>
            </a:r>
          </a:p>
          <a:p>
            <a:r>
              <a:rPr lang="en-US" sz="1200" dirty="0">
                <a:effectLst/>
              </a:rPr>
              <a:t>     A </a:t>
            </a:r>
            <a:r>
              <a:rPr lang="en-US" sz="1200" b="1" dirty="0">
                <a:effectLst/>
              </a:rPr>
              <a:t>Mapping Template </a:t>
            </a:r>
            <a:r>
              <a:rPr lang="en-US" sz="1200" dirty="0">
                <a:effectLst/>
              </a:rPr>
              <a:t>can then be used to transform data from one model to another. </a:t>
            </a:r>
          </a:p>
          <a:p>
            <a:r>
              <a:rPr lang="en-US" sz="1200" dirty="0">
                <a:effectLst/>
              </a:rPr>
              <a:t>      This is useful to transform a request body from the frontend data format to the backend data format, or transform a response body from the backend data format to the frontend data format. </a:t>
            </a:r>
          </a:p>
          <a:p>
            <a:r>
              <a:rPr lang="en-US" sz="1200" dirty="0">
                <a:effectLst/>
              </a:rPr>
              <a:t>• The request/response payload and header can be validated against a model to ensure that the data that is exchanged between the client and the backend is in the proper format.</a:t>
            </a:r>
          </a:p>
          <a:p>
            <a:endParaRPr lang="en-US" dirty="0"/>
          </a:p>
        </p:txBody>
      </p:sp>
    </p:spTree>
    <p:extLst>
      <p:ext uri="{BB962C8B-B14F-4D97-AF65-F5344CB8AC3E}">
        <p14:creationId xmlns:p14="http://schemas.microsoft.com/office/powerpoint/2010/main" val="1242839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76083-94BA-4ABE-B364-C3860B981C5E}"/>
              </a:ext>
            </a:extLst>
          </p:cNvPr>
          <p:cNvPicPr>
            <a:picLocks noChangeAspect="1"/>
          </p:cNvPicPr>
          <p:nvPr/>
        </p:nvPicPr>
        <p:blipFill>
          <a:blip r:embed="rId2"/>
          <a:stretch>
            <a:fillRect/>
          </a:stretch>
        </p:blipFill>
        <p:spPr>
          <a:xfrm>
            <a:off x="3637280" y="291389"/>
            <a:ext cx="5994762" cy="3396667"/>
          </a:xfrm>
          <a:prstGeom prst="rect">
            <a:avLst/>
          </a:prstGeom>
        </p:spPr>
      </p:pic>
      <p:sp>
        <p:nvSpPr>
          <p:cNvPr id="3" name="TextBox 2">
            <a:extLst>
              <a:ext uri="{FF2B5EF4-FFF2-40B4-BE49-F238E27FC236}">
                <a16:creationId xmlns:a16="http://schemas.microsoft.com/office/drawing/2014/main" id="{2F923827-18FF-4149-8798-509D96C1A545}"/>
              </a:ext>
            </a:extLst>
          </p:cNvPr>
          <p:cNvSpPr txBox="1"/>
          <p:nvPr/>
        </p:nvSpPr>
        <p:spPr>
          <a:xfrm>
            <a:off x="650240" y="3579508"/>
            <a:ext cx="10711843" cy="3231654"/>
          </a:xfrm>
          <a:prstGeom prst="rect">
            <a:avLst/>
          </a:prstGeom>
          <a:noFill/>
        </p:spPr>
        <p:txBody>
          <a:bodyPr wrap="none" rtlCol="0">
            <a:spAutoFit/>
          </a:bodyPr>
          <a:lstStyle/>
          <a:p>
            <a:r>
              <a:rPr lang="en-US" sz="1200" dirty="0">
                <a:effectLst/>
              </a:rPr>
              <a:t>Deploy APIs to Regional or Edge-optimized endpoints to bring them closer to their clients. Cache API responses to the API Gateway response cache. </a:t>
            </a:r>
          </a:p>
          <a:p>
            <a:endParaRPr lang="en-US" sz="1200" dirty="0"/>
          </a:p>
          <a:p>
            <a:r>
              <a:rPr lang="en-US" sz="1200" dirty="0">
                <a:effectLst/>
              </a:rPr>
              <a:t>When creating an API, Amazon API Gateway gives you the option to choose one the following endpoint types to increase performance: </a:t>
            </a:r>
          </a:p>
          <a:p>
            <a:r>
              <a:rPr lang="en-US" sz="1200" dirty="0">
                <a:effectLst/>
              </a:rPr>
              <a:t>• Regional: Regional APIs are deployed in the current region. </a:t>
            </a:r>
          </a:p>
          <a:p>
            <a:r>
              <a:rPr lang="en-US" sz="1200" dirty="0">
                <a:effectLst/>
              </a:rPr>
              <a:t>   When API requests predominantly originate from an EC2 instance or services within the same region as where the API is deployed, </a:t>
            </a:r>
          </a:p>
          <a:p>
            <a:r>
              <a:rPr lang="en-US" sz="1200" dirty="0">
                <a:effectLst/>
              </a:rPr>
              <a:t>   a regional API endpoint will typically lower the latency of connections and is recommended for such scenarios. </a:t>
            </a:r>
          </a:p>
          <a:p>
            <a:r>
              <a:rPr lang="en-US" sz="1200" dirty="0">
                <a:effectLst/>
              </a:rPr>
              <a:t>• Edge-optimized: Edge-optimized APIs are deployed to the CloudFront network. </a:t>
            </a:r>
          </a:p>
          <a:p>
            <a:r>
              <a:rPr lang="en-US" sz="1200" dirty="0">
                <a:effectLst/>
              </a:rPr>
              <a:t>An edge-optimized API endpoint optimizes access to an API by being deployed to an Amazon CloudFront distribution that is geographically closer to the client. </a:t>
            </a:r>
          </a:p>
          <a:p>
            <a:endParaRPr lang="en-US" sz="1200" dirty="0"/>
          </a:p>
          <a:p>
            <a:r>
              <a:rPr lang="en-US" sz="1200" dirty="0">
                <a:effectLst/>
              </a:rPr>
              <a:t>You can also enable API caching in Amazon API Gateway to cache your endpoint’s response. </a:t>
            </a:r>
          </a:p>
          <a:p>
            <a:r>
              <a:rPr lang="en-US" sz="1200" dirty="0">
                <a:effectLst/>
              </a:rPr>
              <a:t>With caching, you can reduce the number of calls made to your endpoint and also improve the latency of the requests to your API. When you enable caching for a stage, </a:t>
            </a:r>
          </a:p>
          <a:p>
            <a:r>
              <a:rPr lang="en-US" sz="1200" dirty="0">
                <a:effectLst/>
              </a:rPr>
              <a:t>API Gateway caches responses from your endpoint for a specified time-to-live (TTL) period, in seconds.</a:t>
            </a:r>
          </a:p>
          <a:p>
            <a:r>
              <a:rPr lang="en-US" sz="1200" dirty="0">
                <a:effectLst/>
              </a:rPr>
              <a:t> API Gateway then responds to the request by looking up the endpoint response from the cache instead of making a request to your endpoint.</a:t>
            </a:r>
          </a:p>
          <a:p>
            <a:endParaRPr lang="en-US" sz="1200" dirty="0">
              <a:effectLst/>
            </a:endParaRPr>
          </a:p>
          <a:p>
            <a:r>
              <a:rPr lang="en-US" sz="1200" dirty="0">
                <a:effectLst/>
              </a:rPr>
              <a:t>The default TTL value for API caching is 300 seconds. </a:t>
            </a:r>
          </a:p>
          <a:p>
            <a:endParaRPr lang="en-US" sz="1200" dirty="0"/>
          </a:p>
          <a:p>
            <a:r>
              <a:rPr lang="en-US" sz="1200" dirty="0">
                <a:effectLst/>
              </a:rPr>
              <a:t>The diagram on this slide shows the topology of an edge-optimized endpoint deployed to an Amazon CloudFront distribution. It also illustrates the use of API caching. </a:t>
            </a:r>
          </a:p>
        </p:txBody>
      </p:sp>
    </p:spTree>
    <p:extLst>
      <p:ext uri="{BB962C8B-B14F-4D97-AF65-F5344CB8AC3E}">
        <p14:creationId xmlns:p14="http://schemas.microsoft.com/office/powerpoint/2010/main" val="2407361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4157</Words>
  <Application>Microsoft Office PowerPoint</Application>
  <PresentationFormat>Widescreen</PresentationFormat>
  <Paragraphs>251</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11</cp:revision>
  <dcterms:created xsi:type="dcterms:W3CDTF">2020-07-17T18:37:43Z</dcterms:created>
  <dcterms:modified xsi:type="dcterms:W3CDTF">2020-07-17T20:24:25Z</dcterms:modified>
</cp:coreProperties>
</file>